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91" r:id="rId3"/>
    <p:sldId id="257" r:id="rId4"/>
    <p:sldId id="258" r:id="rId5"/>
    <p:sldId id="259" r:id="rId6"/>
    <p:sldId id="292" r:id="rId7"/>
    <p:sldId id="295" r:id="rId8"/>
    <p:sldId id="260" r:id="rId9"/>
    <p:sldId id="293" r:id="rId10"/>
    <p:sldId id="261" r:id="rId11"/>
    <p:sldId id="290" r:id="rId12"/>
    <p:sldId id="262" r:id="rId13"/>
    <p:sldId id="294" r:id="rId14"/>
    <p:sldId id="263" r:id="rId15"/>
    <p:sldId id="296" r:id="rId16"/>
    <p:sldId id="264" r:id="rId17"/>
    <p:sldId id="265" r:id="rId18"/>
    <p:sldId id="266" r:id="rId19"/>
    <p:sldId id="267" r:id="rId20"/>
    <p:sldId id="298" r:id="rId21"/>
    <p:sldId id="299" r:id="rId22"/>
    <p:sldId id="300" r:id="rId23"/>
    <p:sldId id="301" r:id="rId24"/>
    <p:sldId id="302" r:id="rId25"/>
    <p:sldId id="303" r:id="rId26"/>
    <p:sldId id="304" r:id="rId27"/>
    <p:sldId id="305" r:id="rId28"/>
    <p:sldId id="306" r:id="rId29"/>
    <p:sldId id="307" r:id="rId30"/>
    <p:sldId id="308" r:id="rId31"/>
    <p:sldId id="319" r:id="rId32"/>
    <p:sldId id="310" r:id="rId33"/>
    <p:sldId id="311" r:id="rId34"/>
    <p:sldId id="312" r:id="rId35"/>
    <p:sldId id="313" r:id="rId36"/>
    <p:sldId id="314" r:id="rId37"/>
    <p:sldId id="315" r:id="rId38"/>
    <p:sldId id="316" r:id="rId39"/>
    <p:sldId id="317" r:id="rId40"/>
    <p:sldId id="318" r:id="rId41"/>
    <p:sldId id="269" r:id="rId42"/>
    <p:sldId id="268" r:id="rId43"/>
    <p:sldId id="297" r:id="rId44"/>
    <p:sldId id="270" r:id="rId45"/>
    <p:sldId id="271" r:id="rId46"/>
    <p:sldId id="272" r:id="rId47"/>
    <p:sldId id="273" r:id="rId48"/>
    <p:sldId id="275" r:id="rId49"/>
    <p:sldId id="276" r:id="rId50"/>
    <p:sldId id="277" r:id="rId51"/>
    <p:sldId id="278" r:id="rId52"/>
    <p:sldId id="280" r:id="rId53"/>
    <p:sldId id="281" r:id="rId54"/>
    <p:sldId id="282" r:id="rId55"/>
    <p:sldId id="283" r:id="rId56"/>
    <p:sldId id="284" r:id="rId57"/>
    <p:sldId id="279" r:id="rId58"/>
    <p:sldId id="285" r:id="rId59"/>
    <p:sldId id="286" r:id="rId60"/>
    <p:sldId id="287" r:id="rId61"/>
    <p:sldId id="289" r:id="rId62"/>
    <p:sldId id="28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0" autoAdjust="0"/>
    <p:restoredTop sz="93863"/>
  </p:normalViewPr>
  <p:slideViewPr>
    <p:cSldViewPr snapToGrid="0" snapToObjects="1">
      <p:cViewPr varScale="1">
        <p:scale>
          <a:sx n="68" d="100"/>
          <a:sy n="68" d="100"/>
        </p:scale>
        <p:origin x="870" y="66"/>
      </p:cViewPr>
      <p:guideLst/>
    </p:cSldViewPr>
  </p:slideViewPr>
  <p:notesTextViewPr>
    <p:cViewPr>
      <p:scale>
        <a:sx n="1" d="1"/>
        <a:sy n="1" d="1"/>
      </p:scale>
      <p:origin x="0" y="0"/>
    </p:cViewPr>
  </p:notesTextViewPr>
  <p:sorterViewPr>
    <p:cViewPr>
      <p:scale>
        <a:sx n="100" d="100"/>
        <a:sy n="100" d="100"/>
      </p:scale>
      <p:origin x="0" y="-24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 Id="rId4"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F2DF0-07A6-104D-80A1-8DD44057934A}" type="datetimeFigureOut">
              <a:rPr lang="en-US" smtClean="0"/>
              <a:t>2/26/2017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7F1E7-BF6F-6345-90E3-0655CB555F84}" type="slidenum">
              <a:rPr lang="en-US" smtClean="0"/>
              <a:t>‹#›</a:t>
            </a:fld>
            <a:endParaRPr lang="en-US"/>
          </a:p>
        </p:txBody>
      </p:sp>
    </p:spTree>
    <p:extLst>
      <p:ext uri="{BB962C8B-B14F-4D97-AF65-F5344CB8AC3E}">
        <p14:creationId xmlns:p14="http://schemas.microsoft.com/office/powerpoint/2010/main" val="1209722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7F1E7-BF6F-6345-90E3-0655CB555F84}" type="slidenum">
              <a:rPr lang="en-US" smtClean="0"/>
              <a:t>2</a:t>
            </a:fld>
            <a:endParaRPr lang="en-US"/>
          </a:p>
        </p:txBody>
      </p:sp>
    </p:spTree>
    <p:extLst>
      <p:ext uri="{BB962C8B-B14F-4D97-AF65-F5344CB8AC3E}">
        <p14:creationId xmlns:p14="http://schemas.microsoft.com/office/powerpoint/2010/main" val="282539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7F1E7-BF6F-6345-90E3-0655CB555F84}" type="slidenum">
              <a:rPr lang="en-US" smtClean="0"/>
              <a:t>8</a:t>
            </a:fld>
            <a:endParaRPr lang="en-US"/>
          </a:p>
        </p:txBody>
      </p:sp>
    </p:spTree>
    <p:extLst>
      <p:ext uri="{BB962C8B-B14F-4D97-AF65-F5344CB8AC3E}">
        <p14:creationId xmlns:p14="http://schemas.microsoft.com/office/powerpoint/2010/main" val="98791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fld id="{98038CF3-0D4B-439E-BD24-50DE2037325A}" type="slidenum">
              <a:rPr lang="en-US" altLang="en-US">
                <a:solidFill>
                  <a:prstClr val="black"/>
                </a:solidFill>
                <a:latin typeface="Calibri" pitchFamily="34" charset="0"/>
              </a:rPr>
              <a:pPr/>
              <a:t>31</a:t>
            </a:fld>
            <a:endParaRPr lang="en-US" altLang="en-US">
              <a:solidFill>
                <a:prstClr val="black"/>
              </a:solidFill>
              <a:latin typeface="Calibri" pitchFamily="34" charset="0"/>
            </a:endParaRPr>
          </a:p>
        </p:txBody>
      </p:sp>
      <p:sp>
        <p:nvSpPr>
          <p:cNvPr id="93189"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latin typeface="Calibri" pitchFamily="34" charset="0"/>
              </a:rPr>
              <a:t>2/1/2014</a:t>
            </a:r>
          </a:p>
        </p:txBody>
      </p:sp>
      <p:sp>
        <p:nvSpPr>
          <p:cNvPr id="6" name="Footer Placeholder 5"/>
          <p:cNvSpPr>
            <a:spLocks noGrp="1"/>
          </p:cNvSpPr>
          <p:nvPr>
            <p:ph type="ftr" sz="quarter" idx="4"/>
          </p:nvPr>
        </p:nvSpPr>
        <p:spPr/>
        <p:txBody>
          <a:bodyPr/>
          <a:lstStyle/>
          <a:p>
            <a:pPr>
              <a:defRPr/>
            </a:pPr>
            <a:r>
              <a:rPr lang="en-US">
                <a:solidFill>
                  <a:prstClr val="black"/>
                </a:solidFill>
              </a:rPr>
              <a:t>P. Bhim (SA II:Linear Regression Modelling)</a:t>
            </a:r>
          </a:p>
        </p:txBody>
      </p:sp>
      <p:sp>
        <p:nvSpPr>
          <p:cNvPr id="7" name="Header Placeholder 6"/>
          <p:cNvSpPr>
            <a:spLocks noGrp="1"/>
          </p:cNvSpPr>
          <p:nvPr>
            <p:ph type="hdr" sz="quarter"/>
          </p:nvPr>
        </p:nvSpPr>
        <p:spPr/>
        <p:txBody>
          <a:bodyPr/>
          <a:lstStyle/>
          <a:p>
            <a:pPr>
              <a:defRPr/>
            </a:pPr>
            <a:r>
              <a:rPr lang="en-US">
                <a:solidFill>
                  <a:prstClr val="black"/>
                </a:solidFill>
              </a:rPr>
              <a:t>Session 1</a:t>
            </a:r>
          </a:p>
        </p:txBody>
      </p:sp>
    </p:spTree>
    <p:extLst>
      <p:ext uri="{BB962C8B-B14F-4D97-AF65-F5344CB8AC3E}">
        <p14:creationId xmlns:p14="http://schemas.microsoft.com/office/powerpoint/2010/main" val="196712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itchFamily="34" charset="-128"/>
              </a:rPr>
              <a:t>2000000</a:t>
            </a: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fld id="{EE65DF04-BBDF-445C-B074-C44A71102B39}" type="slidenum">
              <a:rPr lang="en-US" altLang="en-US">
                <a:solidFill>
                  <a:prstClr val="black"/>
                </a:solidFill>
                <a:latin typeface="Calibri" pitchFamily="34" charset="0"/>
              </a:rPr>
              <a:pPr/>
              <a:t>35</a:t>
            </a:fld>
            <a:endParaRPr lang="en-US" altLang="en-US">
              <a:solidFill>
                <a:prstClr val="black"/>
              </a:solidFill>
              <a:latin typeface="Calibri" pitchFamily="34" charset="0"/>
            </a:endParaRPr>
          </a:p>
        </p:txBody>
      </p:sp>
      <p:sp>
        <p:nvSpPr>
          <p:cNvPr id="9626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latin typeface="Calibri" pitchFamily="34" charset="0"/>
              </a:rPr>
              <a:t>2/1/2014</a:t>
            </a:r>
          </a:p>
        </p:txBody>
      </p:sp>
      <p:sp>
        <p:nvSpPr>
          <p:cNvPr id="6" name="Footer Placeholder 5"/>
          <p:cNvSpPr>
            <a:spLocks noGrp="1"/>
          </p:cNvSpPr>
          <p:nvPr>
            <p:ph type="ftr" sz="quarter" idx="4"/>
          </p:nvPr>
        </p:nvSpPr>
        <p:spPr/>
        <p:txBody>
          <a:bodyPr/>
          <a:lstStyle/>
          <a:p>
            <a:pPr>
              <a:defRPr/>
            </a:pPr>
            <a:r>
              <a:rPr lang="en-US">
                <a:solidFill>
                  <a:prstClr val="black"/>
                </a:solidFill>
              </a:rPr>
              <a:t>P. Bhim (SA II:Linear Regression Modelling)</a:t>
            </a:r>
          </a:p>
        </p:txBody>
      </p:sp>
      <p:sp>
        <p:nvSpPr>
          <p:cNvPr id="7" name="Header Placeholder 6"/>
          <p:cNvSpPr>
            <a:spLocks noGrp="1"/>
          </p:cNvSpPr>
          <p:nvPr>
            <p:ph type="hdr" sz="quarter"/>
          </p:nvPr>
        </p:nvSpPr>
        <p:spPr/>
        <p:txBody>
          <a:bodyPr/>
          <a:lstStyle/>
          <a:p>
            <a:pPr>
              <a:defRPr/>
            </a:pPr>
            <a:r>
              <a:rPr lang="en-US">
                <a:solidFill>
                  <a:prstClr val="black"/>
                </a:solidFill>
              </a:rPr>
              <a:t>Session 1</a:t>
            </a:r>
          </a:p>
        </p:txBody>
      </p:sp>
    </p:spTree>
    <p:extLst>
      <p:ext uri="{BB962C8B-B14F-4D97-AF65-F5344CB8AC3E}">
        <p14:creationId xmlns:p14="http://schemas.microsoft.com/office/powerpoint/2010/main" val="997519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3E71D5E-8525-F341-91C6-9A560A6DCEB6}"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92691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58595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52196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778617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E71D5E-8525-F341-91C6-9A560A6DCEB6}"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60331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E71D5E-8525-F341-91C6-9A560A6DCEB6}"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34788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E71D5E-8525-F341-91C6-9A560A6DCEB6}" type="datetimeFigureOut">
              <a:rPr lang="en-US" smtClean="0"/>
              <a:t>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40874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E71D5E-8525-F341-91C6-9A560A6DCEB6}" type="datetimeFigureOut">
              <a:rPr lang="en-US" smtClean="0"/>
              <a:t>2/26/2017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69864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71D5E-8525-F341-91C6-9A560A6DCEB6}" type="datetimeFigureOut">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82170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71D5E-8525-F341-91C6-9A560A6DCEB6}"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67741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71D5E-8525-F341-91C6-9A560A6DCEB6}"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434603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71D5E-8525-F341-91C6-9A560A6DCEB6}" type="datetimeFigureOut">
              <a:rPr lang="en-US" smtClean="0"/>
              <a:t>2/26/2017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3CD2E-1FA8-6A40-AC80-BD73B2B3E886}" type="slidenum">
              <a:rPr lang="en-US" smtClean="0"/>
              <a:t>‹#›</a:t>
            </a:fld>
            <a:endParaRPr lang="en-US"/>
          </a:p>
        </p:txBody>
      </p:sp>
    </p:spTree>
    <p:extLst>
      <p:ext uri="{BB962C8B-B14F-4D97-AF65-F5344CB8AC3E}">
        <p14:creationId xmlns:p14="http://schemas.microsoft.com/office/powerpoint/2010/main" val="1269609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11" Type="http://schemas.openxmlformats.org/officeDocument/2006/relationships/image" Target="../media/image28.e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25.emf"/><Relationship Id="rId9" Type="http://schemas.openxmlformats.org/officeDocument/2006/relationships/image" Target="../media/image27.emf"/></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2.emf"/><Relationship Id="rId5" Type="http://schemas.openxmlformats.org/officeDocument/2006/relationships/oleObject" Target="../embeddings/oleObject6.bin"/><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umass.edu/statdata/" TargetMode="External"/><Relationship Id="rId2" Type="http://schemas.openxmlformats.org/officeDocument/2006/relationships/hyperlink" Target="http://lib.stat.cmu.edu/DAS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Regression Analysis</a:t>
            </a:r>
          </a:p>
        </p:txBody>
      </p:sp>
      <p:sp>
        <p:nvSpPr>
          <p:cNvPr id="3" name="Subtitle 2"/>
          <p:cNvSpPr>
            <a:spLocks noGrp="1"/>
          </p:cNvSpPr>
          <p:nvPr>
            <p:ph type="subTitle" idx="1"/>
          </p:nvPr>
        </p:nvSpPr>
        <p:spPr/>
        <p:txBody>
          <a:bodyPr/>
          <a:lstStyle/>
          <a:p>
            <a:r>
              <a:rPr lang="en-US" dirty="0"/>
              <a:t>Puneet Jindal, Data Scientist</a:t>
            </a:r>
          </a:p>
          <a:p>
            <a:r>
              <a:rPr lang="en-US" dirty="0"/>
              <a:t>Indian School of Business</a:t>
            </a:r>
          </a:p>
          <a:p>
            <a:r>
              <a:rPr lang="en-US" dirty="0" err="1"/>
              <a:t>Thapar</a:t>
            </a:r>
            <a:r>
              <a:rPr lang="en-US" dirty="0"/>
              <a:t> University</a:t>
            </a:r>
          </a:p>
        </p:txBody>
      </p:sp>
    </p:spTree>
    <p:extLst>
      <p:ext uri="{BB962C8B-B14F-4D97-AF65-F5344CB8AC3E}">
        <p14:creationId xmlns:p14="http://schemas.microsoft.com/office/powerpoint/2010/main" val="25262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1" b="5452"/>
          <a:stretch/>
        </p:blipFill>
        <p:spPr>
          <a:xfrm>
            <a:off x="5120640" y="1904281"/>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b="1" dirty="0" err="1"/>
              <a:t>Anscombe</a:t>
            </a:r>
            <a:r>
              <a:rPr lang="en-US" b="1" dirty="0"/>
              <a:t> Quartet</a:t>
            </a:r>
          </a:p>
        </p:txBody>
      </p:sp>
      <p:sp>
        <p:nvSpPr>
          <p:cNvPr id="8" name="Content Placeholder 7"/>
          <p:cNvSpPr>
            <a:spLocks noGrp="1"/>
          </p:cNvSpPr>
          <p:nvPr>
            <p:ph idx="1"/>
          </p:nvPr>
        </p:nvSpPr>
        <p:spPr>
          <a:xfrm>
            <a:off x="838200" y="1825625"/>
            <a:ext cx="3797807" cy="4351338"/>
          </a:xfrm>
        </p:spPr>
        <p:txBody>
          <a:bodyPr>
            <a:normAutofit/>
          </a:bodyPr>
          <a:lstStyle/>
          <a:p>
            <a:r>
              <a:rPr lang="en-US" sz="2400" dirty="0"/>
              <a:t>Correlation can be substantially influenced by one or few outliers in the data.</a:t>
            </a:r>
          </a:p>
          <a:p>
            <a:r>
              <a:rPr lang="en-US" sz="2400" dirty="0"/>
              <a:t>Figures presented on the right hand side. All these have same correlation in spite of their completely different distribution</a:t>
            </a:r>
          </a:p>
          <a:p>
            <a:r>
              <a:rPr lang="en-US" sz="2400" dirty="0"/>
              <a:t>This is a limitation of Correlation</a:t>
            </a:r>
          </a:p>
        </p:txBody>
      </p:sp>
    </p:spTree>
    <p:extLst>
      <p:ext uri="{BB962C8B-B14F-4D97-AF65-F5344CB8AC3E}">
        <p14:creationId xmlns:p14="http://schemas.microsoft.com/office/powerpoint/2010/main" val="4144065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Newspaper and adipose tissue example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10581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1" y="238515"/>
            <a:ext cx="10699899" cy="1325563"/>
          </a:xfrm>
        </p:spPr>
        <p:txBody>
          <a:bodyPr/>
          <a:lstStyle/>
          <a:p>
            <a:r>
              <a:rPr lang="en-US" dirty="0"/>
              <a:t>Simple Linear Regression</a:t>
            </a:r>
          </a:p>
        </p:txBody>
      </p:sp>
      <p:sp>
        <p:nvSpPr>
          <p:cNvPr id="3" name="Content Placeholder 2"/>
          <p:cNvSpPr>
            <a:spLocks noGrp="1"/>
          </p:cNvSpPr>
          <p:nvPr>
            <p:ph idx="1"/>
          </p:nvPr>
        </p:nvSpPr>
        <p:spPr>
          <a:xfrm>
            <a:off x="767861" y="1315395"/>
            <a:ext cx="10515600" cy="5183879"/>
          </a:xfrm>
        </p:spPr>
        <p:txBody>
          <a:bodyPr>
            <a:noAutofit/>
          </a:bodyPr>
          <a:lstStyle/>
          <a:p>
            <a:pPr marL="0" indent="0">
              <a:buNone/>
            </a:pPr>
            <a:r>
              <a:rPr lang="en-US" b="1" dirty="0"/>
              <a:t>Parameter Estimation with Least squares method</a:t>
            </a:r>
          </a:p>
          <a:p>
            <a:pPr marL="0" indent="0">
              <a:buNone/>
            </a:pPr>
            <a:r>
              <a:rPr lang="en-US" sz="2400" dirty="0"/>
              <a:t>The least squares method is a form of mathematical regression analysis that finds the </a:t>
            </a:r>
            <a:r>
              <a:rPr lang="en-US" sz="2400" b="1" dirty="0"/>
              <a:t>line of best fit</a:t>
            </a:r>
            <a:r>
              <a:rPr lang="en-US" sz="2400" dirty="0"/>
              <a:t> for a dataset, providing a visual demonstration of the relationship between the data points. Each point of data is representative of the relationship between a known independent variable and an unknown dependent variable.</a:t>
            </a:r>
          </a:p>
          <a:p>
            <a:pPr marL="0" lvl="0" indent="0" eaLnBrk="0" fontAlgn="base" hangingPunct="0">
              <a:lnSpc>
                <a:spcPct val="100000"/>
              </a:lnSpc>
              <a:spcBef>
                <a:spcPts val="600"/>
              </a:spcBef>
              <a:spcAft>
                <a:spcPct val="0"/>
              </a:spcAft>
              <a:buNone/>
            </a:pPr>
            <a:r>
              <a:rPr lang="en-US" altLang="en-US" sz="2400" b="1" i="1" dirty="0">
                <a:solidFill>
                  <a:srgbClr val="000000"/>
                </a:solidFill>
                <a:latin typeface="Times New Roman" panose="02020603050405020304" pitchFamily="18" charset="0"/>
                <a:cs typeface="Times New Roman" panose="02020603050405020304" pitchFamily="18" charset="0"/>
              </a:rPr>
              <a:t> </a:t>
            </a:r>
            <a:r>
              <a:rPr lang="en-US" altLang="en-US" b="1" dirty="0"/>
              <a:t>Model</a:t>
            </a:r>
          </a:p>
          <a:p>
            <a:pPr marL="0" lvl="0" indent="0" eaLnBrk="0" fontAlgn="base" hangingPunct="0">
              <a:lnSpc>
                <a:spcPct val="100000"/>
              </a:lnSpc>
              <a:spcBef>
                <a:spcPts val="600"/>
              </a:spcBef>
              <a:spcAft>
                <a:spcPct val="0"/>
              </a:spcAft>
              <a:buNone/>
            </a:pPr>
            <a:r>
              <a:rPr lang="en-US" altLang="en-US" sz="2400" dirty="0"/>
              <a:t> Consider the following variables and parameters:</a:t>
            </a:r>
            <a:br>
              <a:rPr lang="en-US" altLang="en-US" sz="2400" dirty="0"/>
            </a:br>
            <a:r>
              <a:rPr lang="en-US" altLang="en-US" sz="2400" dirty="0"/>
              <a:t>         </a:t>
            </a:r>
            <a:r>
              <a:rPr lang="en-US" sz="2400" dirty="0"/>
              <a:t>Response or dependent variable     =      Y</a:t>
            </a:r>
          </a:p>
          <a:p>
            <a:pPr marL="0" indent="0" fontAlgn="t">
              <a:spcBef>
                <a:spcPts val="600"/>
              </a:spcBef>
              <a:buNone/>
            </a:pPr>
            <a:r>
              <a:rPr lang="en-US" sz="2400" dirty="0"/>
              <a:t>         Auxiliary or independent variable    =     X</a:t>
            </a:r>
          </a:p>
          <a:p>
            <a:pPr marL="0" indent="0" fontAlgn="t">
              <a:spcBef>
                <a:spcPts val="600"/>
              </a:spcBef>
              <a:buNone/>
            </a:pPr>
            <a:r>
              <a:rPr lang="en-US" sz="2400" dirty="0"/>
              <a:t>         Parameters                                           =    A, B</a:t>
            </a:r>
            <a:endParaRPr lang="en-US" altLang="en-US" sz="2400" dirty="0"/>
          </a:p>
          <a:p>
            <a:pPr marL="0" lvl="0" indent="0" eaLnBrk="0" fontAlgn="base" hangingPunct="0">
              <a:lnSpc>
                <a:spcPct val="100000"/>
              </a:lnSpc>
              <a:spcBef>
                <a:spcPts val="600"/>
              </a:spcBef>
              <a:spcAft>
                <a:spcPct val="0"/>
              </a:spcAft>
              <a:buNone/>
            </a:pPr>
            <a:r>
              <a:rPr lang="en-US" altLang="en-US" sz="2400" dirty="0"/>
              <a:t>The response variable is linear with the parameters</a:t>
            </a:r>
          </a:p>
          <a:p>
            <a:pPr marL="0" lvl="0" indent="0" eaLnBrk="0" fontAlgn="base" hangingPunct="0">
              <a:lnSpc>
                <a:spcPct val="100000"/>
              </a:lnSpc>
              <a:spcBef>
                <a:spcPts val="600"/>
              </a:spcBef>
              <a:spcAft>
                <a:spcPct val="0"/>
              </a:spcAft>
              <a:buNone/>
            </a:pPr>
            <a:r>
              <a:rPr lang="en-US" altLang="en-US" b="1" i="1" dirty="0"/>
              <a:t>                               Y = A+BX</a:t>
            </a:r>
          </a:p>
          <a:p>
            <a:endParaRPr lang="en-US" sz="2400" dirty="0"/>
          </a:p>
        </p:txBody>
      </p:sp>
    </p:spTree>
    <p:extLst>
      <p:ext uri="{BB962C8B-B14F-4D97-AF65-F5344CB8AC3E}">
        <p14:creationId xmlns:p14="http://schemas.microsoft.com/office/powerpoint/2010/main" val="133865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6425"/>
            <a:ext cx="10417126" cy="828675"/>
          </a:xfrm>
        </p:spPr>
        <p:txBody>
          <a:bodyPr>
            <a:normAutofit/>
          </a:bodyPr>
          <a:lstStyle/>
          <a:p>
            <a:r>
              <a:rPr lang="en-US" sz="3600" dirty="0"/>
              <a:t>Difference between Regression and Correlation Analysis</a:t>
            </a:r>
          </a:p>
        </p:txBody>
      </p:sp>
      <p:sp>
        <p:nvSpPr>
          <p:cNvPr id="3" name="Content Placeholder 2"/>
          <p:cNvSpPr>
            <a:spLocks noGrp="1"/>
          </p:cNvSpPr>
          <p:nvPr>
            <p:ph idx="1"/>
          </p:nvPr>
        </p:nvSpPr>
        <p:spPr>
          <a:xfrm>
            <a:off x="838200" y="1660183"/>
            <a:ext cx="10515600" cy="4473331"/>
          </a:xfrm>
        </p:spPr>
        <p:txBody>
          <a:bodyPr numCol="2">
            <a:noAutofit/>
          </a:bodyPr>
          <a:lstStyle/>
          <a:p>
            <a:pPr marL="0" indent="0">
              <a:buNone/>
            </a:pPr>
            <a:r>
              <a:rPr lang="en-US" sz="2400" dirty="0"/>
              <a:t>Cor. Is useful quantity for measuring the direction and strength of linear relationships.</a:t>
            </a:r>
          </a:p>
          <a:p>
            <a:pPr marL="0" indent="0">
              <a:buNone/>
            </a:pPr>
            <a:r>
              <a:rPr lang="en-US" sz="2400" dirty="0"/>
              <a:t>It can’t be used for prediction purposes.</a:t>
            </a:r>
          </a:p>
          <a:p>
            <a:pPr marL="0" indent="0">
              <a:buNone/>
            </a:pPr>
            <a:r>
              <a:rPr lang="en-US" sz="2400" dirty="0"/>
              <a:t>It only measures pairwise relationships.</a:t>
            </a:r>
          </a:p>
          <a:p>
            <a:pPr marL="0" indent="0">
              <a:buNone/>
            </a:pPr>
            <a:r>
              <a:rPr lang="en-US" sz="2400" dirty="0"/>
              <a:t>It is symmetric in the sense that Cor(Y,X) is same as Cor(X,Y)</a:t>
            </a:r>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Reg. can be used to related one or more response variables to one or more predictor variables</a:t>
            </a:r>
          </a:p>
          <a:p>
            <a:pPr marL="0" indent="0">
              <a:buNone/>
            </a:pPr>
            <a:r>
              <a:rPr lang="en-US" sz="2400" dirty="0"/>
              <a:t>It can also be used for prediction</a:t>
            </a:r>
          </a:p>
          <a:p>
            <a:pPr marL="0" indent="0">
              <a:buNone/>
            </a:pPr>
            <a:r>
              <a:rPr lang="en-US" sz="2400" dirty="0"/>
              <a:t>Apart from strength and direction, but also to describe the relationship numerically.</a:t>
            </a:r>
          </a:p>
          <a:p>
            <a:pPr marL="0" indent="0">
              <a:buNone/>
            </a:pPr>
            <a:r>
              <a:rPr lang="en-US" sz="2400" dirty="0"/>
              <a:t>It is not a symmetric relationship and rather one variable is predicted based on the effect of other variables</a:t>
            </a:r>
          </a:p>
          <a:p>
            <a:endParaRPr lang="en-US" sz="2400" dirty="0"/>
          </a:p>
        </p:txBody>
      </p:sp>
    </p:spTree>
    <p:extLst>
      <p:ext uri="{BB962C8B-B14F-4D97-AF65-F5344CB8AC3E}">
        <p14:creationId xmlns:p14="http://schemas.microsoft.com/office/powerpoint/2010/main" val="40965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917" y="487063"/>
            <a:ext cx="10515600" cy="877872"/>
          </a:xfrm>
        </p:spPr>
        <p:txBody>
          <a:bodyPr/>
          <a:lstStyle/>
          <a:p>
            <a:r>
              <a:rPr lang="en-US" dirty="0"/>
              <a:t>Simple Linear Regression</a:t>
            </a:r>
          </a:p>
        </p:txBody>
      </p:sp>
      <p:sp>
        <p:nvSpPr>
          <p:cNvPr id="3" name="Content Placeholder 2"/>
          <p:cNvSpPr>
            <a:spLocks noGrp="1"/>
          </p:cNvSpPr>
          <p:nvPr>
            <p:ph idx="1"/>
          </p:nvPr>
        </p:nvSpPr>
        <p:spPr>
          <a:xfrm>
            <a:off x="675917" y="1364935"/>
            <a:ext cx="10515600" cy="5470359"/>
          </a:xfrm>
        </p:spPr>
        <p:txBody>
          <a:bodyPr>
            <a:normAutofit/>
          </a:bodyPr>
          <a:lstStyle/>
          <a:p>
            <a:pPr marL="0" indent="0">
              <a:buNone/>
            </a:pPr>
            <a:r>
              <a:rPr lang="en-US" b="1" dirty="0"/>
              <a:t>Tests of Hypotheses</a:t>
            </a:r>
          </a:p>
          <a:p>
            <a:r>
              <a:rPr lang="en-US" sz="2000" dirty="0"/>
              <a:t>A hypothesis test is a statistical test that is used to determine whether there is enough evidence in a sample of data to infer that a certain condition is true for the entire population.</a:t>
            </a:r>
          </a:p>
          <a:p>
            <a:endParaRPr lang="en-US" sz="2000" dirty="0"/>
          </a:p>
          <a:p>
            <a:endParaRPr lang="en-US" sz="2000" dirty="0"/>
          </a:p>
        </p:txBody>
      </p:sp>
      <p:sp>
        <p:nvSpPr>
          <p:cNvPr id="5" name="Rectangle 2"/>
          <p:cNvSpPr>
            <a:spLocks noChangeArrowheads="1"/>
          </p:cNvSpPr>
          <p:nvPr/>
        </p:nvSpPr>
        <p:spPr bwMode="auto">
          <a:xfrm>
            <a:off x="675917" y="2301709"/>
            <a:ext cx="5530515" cy="405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36501" rIns="9144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Open Sans"/>
              </a:rPr>
              <a:t>Null hypothesis (H</a:t>
            </a:r>
            <a:r>
              <a:rPr kumimoji="0" lang="en-US" altLang="en-US" b="1" i="0" u="none" strike="noStrike" cap="none" normalizeH="0" baseline="-30000" dirty="0">
                <a:ln>
                  <a:noFill/>
                </a:ln>
                <a:solidFill>
                  <a:srgbClr val="333333"/>
                </a:solidFill>
                <a:effectLst/>
                <a:latin typeface="Open Sans"/>
              </a:rPr>
              <a:t>0</a:t>
            </a:r>
            <a:r>
              <a:rPr kumimoji="0" lang="en-US" altLang="en-US" b="1" i="0" u="none" strike="noStrike" cap="none" normalizeH="0" baseline="0" dirty="0">
                <a:ln>
                  <a:noFill/>
                </a:ln>
                <a:solidFill>
                  <a:srgbClr val="333333"/>
                </a:solidFill>
                <a:effectLst/>
                <a:latin typeface="Open Sans"/>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Open Sans"/>
              </a:rPr>
              <a:t>The null hypothesis states that a population parameter is equal to a value. The null hypothesis is often an initial claim that researchers specify using previous research or knowledge.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Open Sans"/>
              </a:rPr>
              <a:t>Alternative Hypothesis (H</a:t>
            </a:r>
            <a:r>
              <a:rPr kumimoji="0" lang="en-US" altLang="en-US" b="1" i="0" u="none" strike="noStrike" cap="none" normalizeH="0" baseline="-30000" dirty="0">
                <a:ln>
                  <a:noFill/>
                </a:ln>
                <a:solidFill>
                  <a:srgbClr val="333333"/>
                </a:solidFill>
                <a:effectLst/>
                <a:latin typeface="Open Sans"/>
              </a:rPr>
              <a:t>1</a:t>
            </a:r>
            <a:r>
              <a:rPr kumimoji="0" lang="en-US" altLang="en-US" b="1" i="0" u="none" strike="noStrike" cap="none" normalizeH="0" baseline="0" dirty="0">
                <a:ln>
                  <a:noFill/>
                </a:ln>
                <a:solidFill>
                  <a:srgbClr val="333333"/>
                </a:solidFill>
                <a:effectLst/>
                <a:latin typeface="Open Sans"/>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Open Sans"/>
              </a:rPr>
              <a:t>The alternative hypothesis states that the population parameter is different than the value of the population parameter in the null hypothesis. The alternative hypothesis is what you might believe to be true or hope to prove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52" name="Picture 4" descr="Establish Critical or Rejection reg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432" y="2632516"/>
            <a:ext cx="5131558" cy="385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33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250" y="1289037"/>
            <a:ext cx="10515600" cy="2327175"/>
          </a:xfrm>
        </p:spPr>
        <p:txBody>
          <a:bodyPr>
            <a:normAutofit/>
          </a:bodyPr>
          <a:lstStyle/>
          <a:p>
            <a:r>
              <a:rPr lang="en-US" sz="2000" dirty="0"/>
              <a:t>Measuring usefulness of X as a predictor of Y</a:t>
            </a:r>
          </a:p>
          <a:p>
            <a:r>
              <a:rPr lang="en-US" sz="2000" dirty="0"/>
              <a:t>Hypothesis testing about regression parameter β1</a:t>
            </a:r>
          </a:p>
          <a:p>
            <a:r>
              <a:rPr lang="en-US" sz="2000" dirty="0"/>
              <a:t>Under the normality assumption, an appropriate test statistic for testing the null hypothesis </a:t>
            </a:r>
            <a:r>
              <a:rPr lang="en-US" sz="2000" i="1" dirty="0"/>
              <a:t>Ho </a:t>
            </a:r>
            <a:r>
              <a:rPr lang="en-US" sz="2000" dirty="0"/>
              <a:t>: β1</a:t>
            </a:r>
            <a:r>
              <a:rPr lang="en-US" sz="2000" i="1" dirty="0"/>
              <a:t> </a:t>
            </a:r>
            <a:r>
              <a:rPr lang="en-US" sz="2000" dirty="0"/>
              <a:t>= 0 against the alternative H1 : β1 ≠0 is the t-test.</a:t>
            </a:r>
          </a:p>
          <a:p>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725" y="2892312"/>
            <a:ext cx="1701800" cy="723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725" y="4284154"/>
            <a:ext cx="1384300" cy="406400"/>
          </a:xfrm>
          <a:prstGeom prst="rect">
            <a:avLst/>
          </a:prstGeom>
        </p:spPr>
      </p:pic>
      <p:sp>
        <p:nvSpPr>
          <p:cNvPr id="6" name="TextBox 5"/>
          <p:cNvSpPr txBox="1"/>
          <p:nvPr/>
        </p:nvSpPr>
        <p:spPr>
          <a:xfrm>
            <a:off x="730250" y="2914631"/>
            <a:ext cx="8693150" cy="1323439"/>
          </a:xfrm>
          <a:prstGeom prst="rect">
            <a:avLst/>
          </a:prstGeom>
          <a:noFill/>
        </p:spPr>
        <p:txBody>
          <a:bodyPr wrap="square" rtlCol="0">
            <a:spAutoFit/>
          </a:bodyPr>
          <a:lstStyle/>
          <a:p>
            <a:r>
              <a:rPr lang="en-US" sz="2000" dirty="0"/>
              <a:t>The statistic </a:t>
            </a:r>
            <a:r>
              <a:rPr lang="en-US" sz="2000" i="1" dirty="0"/>
              <a:t>t1 </a:t>
            </a:r>
            <a:r>
              <a:rPr lang="en-US" sz="2000" dirty="0"/>
              <a:t>is distributed as a Student’s </a:t>
            </a:r>
            <a:r>
              <a:rPr lang="en-US" sz="2000" i="1" dirty="0"/>
              <a:t>t </a:t>
            </a:r>
            <a:r>
              <a:rPr lang="en-US" sz="2000" dirty="0"/>
              <a:t>with</a:t>
            </a:r>
            <a:r>
              <a:rPr lang="en-US" sz="2000" i="1" dirty="0"/>
              <a:t>(n</a:t>
            </a:r>
            <a:r>
              <a:rPr lang="en-US" sz="2000" dirty="0"/>
              <a:t>- </a:t>
            </a:r>
            <a:r>
              <a:rPr lang="en-US" sz="2000" i="1" dirty="0"/>
              <a:t>2) </a:t>
            </a:r>
            <a:r>
              <a:rPr lang="en-US" sz="2000" dirty="0"/>
              <a:t>degrees of freedom. The test is carried out by comparing this observed value with the appropriate critical value obtained from the t-table.</a:t>
            </a:r>
          </a:p>
          <a:p>
            <a:endParaRPr lang="en-US" sz="2000" dirty="0"/>
          </a:p>
        </p:txBody>
      </p:sp>
      <p:sp>
        <p:nvSpPr>
          <p:cNvPr id="7" name="TextBox 6"/>
          <p:cNvSpPr txBox="1"/>
          <p:nvPr/>
        </p:nvSpPr>
        <p:spPr>
          <a:xfrm>
            <a:off x="730250" y="4133997"/>
            <a:ext cx="8693150" cy="1015663"/>
          </a:xfrm>
          <a:prstGeom prst="rect">
            <a:avLst/>
          </a:prstGeom>
          <a:noFill/>
        </p:spPr>
        <p:txBody>
          <a:bodyPr wrap="square" rtlCol="0">
            <a:spAutoFit/>
          </a:bodyPr>
          <a:lstStyle/>
          <a:p>
            <a:r>
              <a:rPr lang="en-US" sz="2000" dirty="0"/>
              <a:t>The probability that a random variable having a Student </a:t>
            </a:r>
            <a:r>
              <a:rPr lang="en-US" sz="2000" i="1" dirty="0"/>
              <a:t>t </a:t>
            </a:r>
            <a:r>
              <a:rPr lang="en-US" sz="2000" dirty="0"/>
              <a:t>distribution with </a:t>
            </a:r>
            <a:r>
              <a:rPr lang="en-US" sz="2000" i="1" dirty="0"/>
              <a:t>( n </a:t>
            </a:r>
            <a:r>
              <a:rPr lang="en-US" sz="2000" dirty="0"/>
              <a:t>- 2) is greater than It11 . The p-value is the sum of the two shaded areas under the curve on the edges.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75" y="5241806"/>
            <a:ext cx="6819900" cy="1168400"/>
          </a:xfrm>
          <a:prstGeom prst="rect">
            <a:avLst/>
          </a:prstGeom>
        </p:spPr>
      </p:pic>
      <p:sp>
        <p:nvSpPr>
          <p:cNvPr id="9" name="TextBox 8"/>
          <p:cNvSpPr txBox="1"/>
          <p:nvPr/>
        </p:nvSpPr>
        <p:spPr>
          <a:xfrm>
            <a:off x="730250" y="506196"/>
            <a:ext cx="9658350" cy="769441"/>
          </a:xfrm>
          <a:prstGeom prst="rect">
            <a:avLst/>
          </a:prstGeom>
          <a:noFill/>
        </p:spPr>
        <p:txBody>
          <a:bodyPr wrap="square" rtlCol="0">
            <a:spAutoFit/>
          </a:bodyPr>
          <a:lstStyle/>
          <a:p>
            <a:r>
              <a:rPr lang="en-US" sz="4400" dirty="0">
                <a:latin typeface="+mj-lt"/>
              </a:rPr>
              <a:t>Continued…</a:t>
            </a:r>
          </a:p>
        </p:txBody>
      </p:sp>
    </p:spTree>
    <p:extLst>
      <p:ext uri="{BB962C8B-B14F-4D97-AF65-F5344CB8AC3E}">
        <p14:creationId xmlns:p14="http://schemas.microsoft.com/office/powerpoint/2010/main" val="67486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590" y="278814"/>
            <a:ext cx="10515600" cy="1223889"/>
          </a:xfrm>
        </p:spPr>
        <p:txBody>
          <a:bodyPr>
            <a:noAutofit/>
          </a:bodyPr>
          <a:lstStyle/>
          <a:p>
            <a:r>
              <a:rPr lang="en-US" dirty="0"/>
              <a:t>Confidence Intervals</a:t>
            </a:r>
            <a:endParaRPr lang="en-US" dirty="0"/>
          </a:p>
        </p:txBody>
      </p:sp>
      <p:sp>
        <p:nvSpPr>
          <p:cNvPr id="3" name="Content Placeholder 2"/>
          <p:cNvSpPr>
            <a:spLocks noGrp="1"/>
          </p:cNvSpPr>
          <p:nvPr>
            <p:ph idx="1"/>
          </p:nvPr>
        </p:nvSpPr>
        <p:spPr>
          <a:xfrm>
            <a:off x="711590" y="1499528"/>
            <a:ext cx="10078330" cy="3508375"/>
          </a:xfrm>
        </p:spPr>
        <p:txBody>
          <a:bodyPr>
            <a:normAutofit/>
          </a:bodyPr>
          <a:lstStyle/>
          <a:p>
            <a:r>
              <a:rPr lang="en-US" sz="2400" dirty="0"/>
              <a:t>Describe the amount of uncertainty associated with a sample estimate of a population parameter.</a:t>
            </a:r>
          </a:p>
          <a:p>
            <a:r>
              <a:rPr lang="en-US" sz="2400" dirty="0"/>
              <a:t>The confidence interval has the usual interpretation, namely, if we were to take repeated samples of the same size at the same values of X and construct for example 95% confidence intervals for the slope parameter for each sample, then 95% of these intervals would be expected to contain the true value of the slope.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015" y="4617427"/>
            <a:ext cx="4338622" cy="7809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062" y="4466101"/>
            <a:ext cx="5027379" cy="780952"/>
          </a:xfrm>
          <a:prstGeom prst="rect">
            <a:avLst/>
          </a:prstGeom>
        </p:spPr>
      </p:pic>
    </p:spTree>
    <p:extLst>
      <p:ext uri="{BB962C8B-B14F-4D97-AF65-F5344CB8AC3E}">
        <p14:creationId xmlns:p14="http://schemas.microsoft.com/office/powerpoint/2010/main" val="92143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051" y="1312750"/>
            <a:ext cx="4042410" cy="7175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51" y="4494020"/>
            <a:ext cx="4042409" cy="687209"/>
          </a:xfrm>
          <a:prstGeom prst="rect">
            <a:avLst/>
          </a:prstGeom>
        </p:spPr>
      </p:pic>
      <p:sp>
        <p:nvSpPr>
          <p:cNvPr id="2" name="Title 1"/>
          <p:cNvSpPr>
            <a:spLocks noGrp="1"/>
          </p:cNvSpPr>
          <p:nvPr>
            <p:ph type="title"/>
          </p:nvPr>
        </p:nvSpPr>
        <p:spPr>
          <a:xfrm>
            <a:off x="821516" y="640263"/>
            <a:ext cx="6204984" cy="1344975"/>
          </a:xfrm>
        </p:spPr>
        <p:txBody>
          <a:bodyPr>
            <a:normAutofit/>
          </a:bodyPr>
          <a:lstStyle/>
          <a:p>
            <a:r>
              <a:rPr lang="en-US" sz="4000" dirty="0"/>
              <a:t>Simple Linear Regression</a:t>
            </a:r>
          </a:p>
        </p:txBody>
      </p:sp>
      <p:sp>
        <p:nvSpPr>
          <p:cNvPr id="3" name="Content Placeholder 2"/>
          <p:cNvSpPr>
            <a:spLocks noGrp="1"/>
          </p:cNvSpPr>
          <p:nvPr>
            <p:ph idx="1"/>
          </p:nvPr>
        </p:nvSpPr>
        <p:spPr>
          <a:xfrm>
            <a:off x="821515" y="2121762"/>
            <a:ext cx="6204984" cy="3626917"/>
          </a:xfrm>
        </p:spPr>
        <p:txBody>
          <a:bodyPr>
            <a:normAutofit/>
          </a:bodyPr>
          <a:lstStyle/>
          <a:p>
            <a:r>
              <a:rPr lang="en-US" sz="2400" dirty="0"/>
              <a:t>Predictions</a:t>
            </a:r>
          </a:p>
          <a:p>
            <a:r>
              <a:rPr lang="en-US" sz="2400" dirty="0"/>
              <a:t>The fitted regression equation can be used for prediction. We distinguish between two types of predictions: </a:t>
            </a:r>
          </a:p>
          <a:p>
            <a:pPr lvl="1"/>
            <a:r>
              <a:rPr lang="en-US" dirty="0"/>
              <a:t>Prediction/forecast for any value of X</a:t>
            </a:r>
          </a:p>
          <a:p>
            <a:pPr lvl="1"/>
            <a:r>
              <a:rPr lang="en-US" dirty="0"/>
              <a:t>Confidence limits for mean response</a:t>
            </a:r>
          </a:p>
          <a:p>
            <a:pPr lvl="1"/>
            <a:endParaRPr lang="en-US" dirty="0"/>
          </a:p>
          <a:p>
            <a:endParaRPr lang="en-US" sz="2400" dirty="0"/>
          </a:p>
        </p:txBody>
      </p:sp>
      <p:sp>
        <p:nvSpPr>
          <p:cNvPr id="6" name="TextBox 5"/>
          <p:cNvSpPr txBox="1"/>
          <p:nvPr/>
        </p:nvSpPr>
        <p:spPr>
          <a:xfrm>
            <a:off x="8168005" y="4124688"/>
            <a:ext cx="3492500" cy="369332"/>
          </a:xfrm>
          <a:prstGeom prst="rect">
            <a:avLst/>
          </a:prstGeom>
          <a:noFill/>
        </p:spPr>
        <p:txBody>
          <a:bodyPr wrap="square" rtlCol="0">
            <a:spAutoFit/>
          </a:bodyPr>
          <a:lstStyle/>
          <a:p>
            <a:r>
              <a:rPr lang="en-US" dirty="0"/>
              <a:t>Mean response </a:t>
            </a:r>
            <a:r>
              <a:rPr lang="en-US"/>
              <a:t>confidence interval</a:t>
            </a:r>
          </a:p>
        </p:txBody>
      </p:sp>
      <p:sp>
        <p:nvSpPr>
          <p:cNvPr id="8" name="TextBox 7"/>
          <p:cNvSpPr txBox="1"/>
          <p:nvPr/>
        </p:nvSpPr>
        <p:spPr>
          <a:xfrm>
            <a:off x="8168005" y="943418"/>
            <a:ext cx="3492500" cy="369332"/>
          </a:xfrm>
          <a:prstGeom prst="rect">
            <a:avLst/>
          </a:prstGeom>
          <a:noFill/>
        </p:spPr>
        <p:txBody>
          <a:bodyPr wrap="square" rtlCol="0">
            <a:spAutoFit/>
          </a:bodyPr>
          <a:lstStyle/>
          <a:p>
            <a:r>
              <a:rPr lang="en-US" dirty="0"/>
              <a:t>Prediction of Y for any X</a:t>
            </a:r>
          </a:p>
        </p:txBody>
      </p:sp>
    </p:spTree>
    <p:extLst>
      <p:ext uri="{BB962C8B-B14F-4D97-AF65-F5344CB8AC3E}">
        <p14:creationId xmlns:p14="http://schemas.microsoft.com/office/powerpoint/2010/main" val="395677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Fit measurement</a:t>
            </a:r>
          </a:p>
        </p:txBody>
      </p:sp>
      <p:sp>
        <p:nvSpPr>
          <p:cNvPr id="3" name="Content Placeholder 2"/>
          <p:cNvSpPr>
            <a:spLocks noGrp="1"/>
          </p:cNvSpPr>
          <p:nvPr>
            <p:ph idx="1"/>
          </p:nvPr>
        </p:nvSpPr>
        <p:spPr>
          <a:xfrm>
            <a:off x="514643" y="1550915"/>
            <a:ext cx="10233074" cy="1866899"/>
          </a:xfrm>
        </p:spPr>
        <p:txBody>
          <a:bodyPr>
            <a:normAutofit/>
          </a:bodyPr>
          <a:lstStyle/>
          <a:p>
            <a:pPr lvl="1"/>
            <a:r>
              <a:rPr lang="en-US" sz="2000" dirty="0"/>
              <a:t>Magnitude of t test </a:t>
            </a:r>
            <a:r>
              <a:rPr lang="mr-IN" sz="2000" dirty="0"/>
              <a:t>–</a:t>
            </a:r>
            <a:r>
              <a:rPr lang="en-US" sz="2000" dirty="0"/>
              <a:t> larger the t, smaller is the p value stronger is the relationship between Y and X</a:t>
            </a:r>
          </a:p>
          <a:p>
            <a:pPr lvl="1"/>
            <a:r>
              <a:rPr lang="en-US" sz="2000" dirty="0"/>
              <a:t>Scatter plot between Y and X </a:t>
            </a:r>
            <a:r>
              <a:rPr lang="mr-IN" sz="2000" dirty="0"/>
              <a:t>–</a:t>
            </a:r>
            <a:r>
              <a:rPr lang="en-US" sz="2000" dirty="0"/>
              <a:t> this is a subjective approach</a:t>
            </a:r>
          </a:p>
          <a:p>
            <a:pPr lvl="1"/>
            <a:r>
              <a:rPr lang="en-US" sz="2000" dirty="0"/>
              <a:t>Scatter plot between Y and fitted Y </a:t>
            </a:r>
            <a:r>
              <a:rPr lang="mr-IN" sz="2000" dirty="0"/>
              <a:t>–</a:t>
            </a:r>
            <a:r>
              <a:rPr lang="en-US" sz="2000" dirty="0"/>
              <a:t> closer the set of points to a straight line, stronger the relationship between Y and X</a:t>
            </a:r>
          </a:p>
          <a:p>
            <a:endParaRPr lang="en-US" sz="2000" dirty="0"/>
          </a:p>
        </p:txBody>
      </p:sp>
      <p:sp>
        <p:nvSpPr>
          <p:cNvPr id="4" name="TextBox 3"/>
          <p:cNvSpPr txBox="1"/>
          <p:nvPr/>
        </p:nvSpPr>
        <p:spPr>
          <a:xfrm>
            <a:off x="1032544" y="3296866"/>
            <a:ext cx="9283700" cy="707886"/>
          </a:xfrm>
          <a:prstGeom prst="rect">
            <a:avLst/>
          </a:prstGeom>
          <a:noFill/>
        </p:spPr>
        <p:txBody>
          <a:bodyPr wrap="square" rtlCol="0">
            <a:spAutoFit/>
          </a:bodyPr>
          <a:lstStyle/>
          <a:p>
            <a:r>
              <a:rPr lang="en-US" sz="2000" dirty="0"/>
              <a:t>The </a:t>
            </a:r>
            <a:r>
              <a:rPr lang="en-US" sz="2000" i="1" dirty="0"/>
              <a:t>goodness-of-</a:t>
            </a:r>
            <a:r>
              <a:rPr lang="en-US" sz="2000" i="1" dirty="0" err="1"/>
              <a:t>fjt</a:t>
            </a:r>
            <a:r>
              <a:rPr lang="en-US" sz="2000" i="1" dirty="0"/>
              <a:t> index, R2,</a:t>
            </a:r>
            <a:r>
              <a:rPr lang="en-US" sz="2000" dirty="0"/>
              <a:t>may be interpreted as the proportion of the total variability in the response variable </a:t>
            </a:r>
            <a:r>
              <a:rPr lang="en-US" sz="2000" i="1" dirty="0"/>
              <a:t>Y </a:t>
            </a:r>
            <a:r>
              <a:rPr lang="en-US" sz="2000" dirty="0"/>
              <a:t>that is accounted for by the predictor variable </a:t>
            </a:r>
            <a:r>
              <a:rPr lang="en-US" sz="2000" i="1" dirty="0"/>
              <a:t>X . </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999" y="4369523"/>
            <a:ext cx="2862905" cy="14359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799" y="4271231"/>
            <a:ext cx="5154637" cy="6306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799" y="5024627"/>
            <a:ext cx="5851187" cy="92008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549" y="5944710"/>
            <a:ext cx="2952945" cy="828904"/>
          </a:xfrm>
          <a:prstGeom prst="rect">
            <a:avLst/>
          </a:prstGeom>
        </p:spPr>
      </p:pic>
    </p:spTree>
    <p:extLst>
      <p:ext uri="{BB962C8B-B14F-4D97-AF65-F5344CB8AC3E}">
        <p14:creationId xmlns:p14="http://schemas.microsoft.com/office/powerpoint/2010/main" val="179357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9675"/>
          </a:xfrm>
        </p:spPr>
        <p:txBody>
          <a:bodyPr/>
          <a:lstStyle/>
          <a:p>
            <a:r>
              <a:rPr lang="en-US" dirty="0"/>
              <a:t>Key things to remember</a:t>
            </a:r>
          </a:p>
        </p:txBody>
      </p:sp>
      <p:sp>
        <p:nvSpPr>
          <p:cNvPr id="3" name="Content Placeholder 2"/>
          <p:cNvSpPr>
            <a:spLocks noGrp="1"/>
          </p:cNvSpPr>
          <p:nvPr>
            <p:ph idx="1"/>
          </p:nvPr>
        </p:nvSpPr>
        <p:spPr>
          <a:xfrm>
            <a:off x="838200" y="1825625"/>
            <a:ext cx="10515600" cy="1082675"/>
          </a:xfrm>
        </p:spPr>
        <p:txBody>
          <a:bodyPr/>
          <a:lstStyle/>
          <a:p>
            <a:r>
              <a:rPr lang="en-US" dirty="0"/>
              <a:t>For the case of simple linear regression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247900"/>
            <a:ext cx="5588000" cy="660400"/>
          </a:xfrm>
          <a:prstGeom prst="rect">
            <a:avLst/>
          </a:prstGeom>
        </p:spPr>
      </p:pic>
    </p:spTree>
    <p:extLst>
      <p:ext uri="{BB962C8B-B14F-4D97-AF65-F5344CB8AC3E}">
        <p14:creationId xmlns:p14="http://schemas.microsoft.com/office/powerpoint/2010/main" val="2021808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290" y="0"/>
            <a:ext cx="10250659" cy="1325563"/>
          </a:xfrm>
        </p:spPr>
        <p:txBody>
          <a:bodyPr/>
          <a:lstStyle/>
          <a:p>
            <a:r>
              <a:rPr lang="en-US" dirty="0"/>
              <a:t>What is Regression Analysis</a:t>
            </a:r>
          </a:p>
        </p:txBody>
      </p:sp>
      <p:sp>
        <p:nvSpPr>
          <p:cNvPr id="3" name="Content Placeholder 2"/>
          <p:cNvSpPr>
            <a:spLocks noGrp="1"/>
          </p:cNvSpPr>
          <p:nvPr>
            <p:ph idx="1"/>
          </p:nvPr>
        </p:nvSpPr>
        <p:spPr>
          <a:xfrm>
            <a:off x="681110" y="1118040"/>
            <a:ext cx="10515600" cy="5473260"/>
          </a:xfrm>
        </p:spPr>
        <p:txBody>
          <a:bodyPr>
            <a:noAutofit/>
          </a:bodyPr>
          <a:lstStyle/>
          <a:p>
            <a:r>
              <a:rPr lang="en-US" sz="2200" dirty="0"/>
              <a:t>Regression is a tool for finding a relationship between a Explained variable and one or more Explanatory variables in a study. </a:t>
            </a:r>
          </a:p>
          <a:p>
            <a:r>
              <a:rPr lang="en-US" sz="2200" dirty="0"/>
              <a:t>The relationship can be linear or non-linear. </a:t>
            </a:r>
          </a:p>
          <a:p>
            <a:r>
              <a:rPr lang="en-US" sz="2200" dirty="0"/>
              <a:t>Real estate example to physical characteristics of the building and taxes</a:t>
            </a:r>
          </a:p>
          <a:p>
            <a:r>
              <a:rPr lang="en-US" sz="2200" dirty="0"/>
              <a:t>Cigarette consumption to socioeconomic and demographic variables</a:t>
            </a:r>
          </a:p>
          <a:p>
            <a:r>
              <a:rPr lang="en-US" sz="2200" dirty="0"/>
              <a:t>Relationship expressed in the form of an equation or model connecting the response or dependent variable and one or more explanatory or predictor variables</a:t>
            </a:r>
          </a:p>
          <a:p>
            <a:r>
              <a:rPr lang="en-US" sz="2200" dirty="0"/>
              <a:t>How MRP affects the purchase decision? </a:t>
            </a:r>
          </a:p>
          <a:p>
            <a:r>
              <a:rPr lang="en-US" sz="2200" dirty="0"/>
              <a:t>Which promotion is more effective? </a:t>
            </a:r>
          </a:p>
          <a:p>
            <a:r>
              <a:rPr lang="en-US" sz="2200" dirty="0"/>
              <a:t>What is the risk associated with price increase on customer retention? </a:t>
            </a:r>
          </a:p>
          <a:p>
            <a:r>
              <a:rPr lang="en-US" sz="2200" dirty="0"/>
              <a:t>Which customer is likely to default? </a:t>
            </a:r>
          </a:p>
          <a:p>
            <a:r>
              <a:rPr lang="en-US" sz="2200" dirty="0"/>
              <a:t>What percentage of loans is likely to result in a loss? </a:t>
            </a:r>
          </a:p>
          <a:p>
            <a:r>
              <a:rPr lang="en-US" sz="2200" dirty="0"/>
              <a:t>How to identify the most profitable customer? </a:t>
            </a:r>
          </a:p>
          <a:p>
            <a:endParaRPr lang="en-US" sz="2200" dirty="0"/>
          </a:p>
        </p:txBody>
      </p:sp>
      <p:sp>
        <p:nvSpPr>
          <p:cNvPr id="5" name="Content Placeholder 2"/>
          <p:cNvSpPr txBox="1">
            <a:spLocks/>
          </p:cNvSpPr>
          <p:nvPr/>
        </p:nvSpPr>
        <p:spPr>
          <a:xfrm>
            <a:off x="580291" y="4013640"/>
            <a:ext cx="10515600" cy="2268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endParaRPr lang="en-US" sz="2400" dirty="0"/>
          </a:p>
        </p:txBody>
      </p:sp>
    </p:spTree>
    <p:extLst>
      <p:ext uri="{BB962C8B-B14F-4D97-AF65-F5344CB8AC3E}">
        <p14:creationId xmlns:p14="http://schemas.microsoft.com/office/powerpoint/2010/main" val="1930897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newspaper owner’s </a:t>
            </a:r>
            <a:r>
              <a:rPr lang="en-US" dirty="0" err="1"/>
              <a:t>Dilema</a:t>
            </a:r>
            <a:endParaRPr lang="en-US" dirty="0"/>
          </a:p>
        </p:txBody>
      </p:sp>
      <p:sp>
        <p:nvSpPr>
          <p:cNvPr id="3" name="Content Placeholder 2"/>
          <p:cNvSpPr>
            <a:spLocks noGrp="1"/>
          </p:cNvSpPr>
          <p:nvPr>
            <p:ph idx="1"/>
          </p:nvPr>
        </p:nvSpPr>
        <p:spPr>
          <a:xfrm>
            <a:off x="838200" y="1690688"/>
            <a:ext cx="10219006" cy="4351338"/>
          </a:xfrm>
        </p:spPr>
        <p:txBody>
          <a:bodyPr>
            <a:normAutofit/>
          </a:bodyPr>
          <a:lstStyle/>
          <a:p>
            <a:r>
              <a:rPr lang="en-US" dirty="0"/>
              <a:t>Daily circulation: 500,000</a:t>
            </a:r>
          </a:p>
          <a:p>
            <a:r>
              <a:rPr lang="en-US" dirty="0"/>
              <a:t>To start the Sunday edition or not</a:t>
            </a:r>
          </a:p>
          <a:p>
            <a:r>
              <a:rPr lang="en-US" dirty="0"/>
              <a:t>Father and son conflict</a:t>
            </a:r>
          </a:p>
          <a:p>
            <a:r>
              <a:rPr lang="en-US" dirty="0"/>
              <a:t>Father requires minimum guarantee of 600,000 and feels that they cannot handle demand of more than 700,000</a:t>
            </a:r>
          </a:p>
          <a:p>
            <a:r>
              <a:rPr lang="en-US" dirty="0"/>
              <a:t>Son wants to go ahead even if the minimum guarantee is 570,000 and feels that they can handle the demand up to 730,000</a:t>
            </a:r>
          </a:p>
          <a:p>
            <a:endParaRPr lang="en-US" dirty="0"/>
          </a:p>
        </p:txBody>
      </p:sp>
    </p:spTree>
    <p:extLst>
      <p:ext uri="{BB962C8B-B14F-4D97-AF65-F5344CB8AC3E}">
        <p14:creationId xmlns:p14="http://schemas.microsoft.com/office/powerpoint/2010/main" val="87268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What data?</a:t>
            </a:r>
          </a:p>
        </p:txBody>
      </p:sp>
      <p:sp>
        <p:nvSpPr>
          <p:cNvPr id="3" name="Content Placeholder 2"/>
          <p:cNvSpPr>
            <a:spLocks noGrp="1"/>
          </p:cNvSpPr>
          <p:nvPr>
            <p:ph idx="1"/>
          </p:nvPr>
        </p:nvSpPr>
        <p:spPr>
          <a:xfrm>
            <a:off x="838200" y="1643062"/>
            <a:ext cx="10515600" cy="4351338"/>
          </a:xfrm>
        </p:spPr>
        <p:txBody>
          <a:bodyPr/>
          <a:lstStyle/>
          <a:p>
            <a:r>
              <a:rPr lang="en-US" dirty="0"/>
              <a:t>Do not have enough time for market survey.</a:t>
            </a:r>
          </a:p>
          <a:p>
            <a:r>
              <a:rPr lang="en-US" dirty="0"/>
              <a:t>Have to rely on others’ experience</a:t>
            </a:r>
          </a:p>
        </p:txBody>
      </p:sp>
      <p:sp>
        <p:nvSpPr>
          <p:cNvPr id="4" name="Title 1"/>
          <p:cNvSpPr txBox="1">
            <a:spLocks/>
          </p:cNvSpPr>
          <p:nvPr/>
        </p:nvSpPr>
        <p:spPr>
          <a:xfrm>
            <a:off x="1981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solidFill>
                <a:prstClr val="black"/>
              </a:solidFill>
            </a:endParaRPr>
          </a:p>
        </p:txBody>
      </p:sp>
    </p:spTree>
    <p:extLst>
      <p:ext uri="{BB962C8B-B14F-4D97-AF65-F5344CB8AC3E}">
        <p14:creationId xmlns:p14="http://schemas.microsoft.com/office/powerpoint/2010/main" val="116973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565058"/>
            <a:ext cx="8839200" cy="609600"/>
          </a:xfrm>
        </p:spPr>
        <p:txBody>
          <a:bodyPr>
            <a:normAutofit fontScale="90000"/>
          </a:bodyPr>
          <a:lstStyle/>
          <a:p>
            <a:r>
              <a:rPr lang="en-US" altLang="en-US" dirty="0">
                <a:ea typeface="ＭＳ Ｐゴシック" pitchFamily="34" charset="-128"/>
              </a:rPr>
              <a:t>Bivariate Data: The Newspaper Data</a:t>
            </a:r>
            <a:endParaRPr lang="en-US" altLang="en-US" b="0" dirty="0">
              <a:ea typeface="ＭＳ Ｐゴシック" pitchFamily="34" charset="-128"/>
            </a:endParaRPr>
          </a:p>
        </p:txBody>
      </p:sp>
      <p:sp>
        <p:nvSpPr>
          <p:cNvPr id="26627" name="Content Placeholder 2"/>
          <p:cNvSpPr>
            <a:spLocks noGrp="1"/>
          </p:cNvSpPr>
          <p:nvPr>
            <p:ph idx="1"/>
          </p:nvPr>
        </p:nvSpPr>
        <p:spPr>
          <a:xfrm>
            <a:off x="838201" y="1337805"/>
            <a:ext cx="3093144" cy="4953000"/>
          </a:xfrm>
        </p:spPr>
        <p:txBody>
          <a:bodyPr numCol="1">
            <a:normAutofit/>
          </a:bodyPr>
          <a:lstStyle/>
          <a:p>
            <a:r>
              <a:rPr lang="en-US" altLang="en-US" sz="2000" dirty="0">
                <a:ea typeface="ＭＳ Ｐゴシック" pitchFamily="34" charset="-128"/>
              </a:rPr>
              <a:t>In order to investigate the feasibility of starting a Sunday edition for a large metropolitan newspaper, information was obtained from a sample of 34 newspapers concerning their daily and Sunday circulations (in thousands) </a:t>
            </a:r>
          </a:p>
          <a:p>
            <a:r>
              <a:rPr lang="en-US" altLang="en-US" sz="2000" dirty="0">
                <a:ea typeface="ＭＳ Ｐゴシック" pitchFamily="34" charset="-128"/>
              </a:rPr>
              <a:t>The data! (Can be found on: textbook page:54, table 2.12, textbook’s website)</a:t>
            </a:r>
          </a:p>
        </p:txBody>
      </p:sp>
      <p:graphicFrame>
        <p:nvGraphicFramePr>
          <p:cNvPr id="4" name="Table 3"/>
          <p:cNvGraphicFramePr>
            <a:graphicFrameLocks noGrp="1"/>
          </p:cNvGraphicFramePr>
          <p:nvPr>
            <p:extLst>
              <p:ext uri="{D42A27DB-BD31-4B8C-83A1-F6EECF244321}">
                <p14:modId xmlns:p14="http://schemas.microsoft.com/office/powerpoint/2010/main" val="2797309636"/>
              </p:ext>
            </p:extLst>
          </p:nvPr>
        </p:nvGraphicFramePr>
        <p:xfrm>
          <a:off x="4072021" y="1343973"/>
          <a:ext cx="7153997" cy="4664596"/>
        </p:xfrm>
        <a:graphic>
          <a:graphicData uri="http://schemas.openxmlformats.org/drawingml/2006/table">
            <a:tbl>
              <a:tblPr/>
              <a:tblGrid>
                <a:gridCol w="1724310">
                  <a:extLst>
                    <a:ext uri="{9D8B030D-6E8A-4147-A177-3AD203B41FA5}">
                      <a16:colId xmlns:a16="http://schemas.microsoft.com/office/drawing/2014/main" val="20000"/>
                    </a:ext>
                  </a:extLst>
                </a:gridCol>
                <a:gridCol w="826533">
                  <a:extLst>
                    <a:ext uri="{9D8B030D-6E8A-4147-A177-3AD203B41FA5}">
                      <a16:colId xmlns:a16="http://schemas.microsoft.com/office/drawing/2014/main" val="20001"/>
                    </a:ext>
                  </a:extLst>
                </a:gridCol>
                <a:gridCol w="826533">
                  <a:extLst>
                    <a:ext uri="{9D8B030D-6E8A-4147-A177-3AD203B41FA5}">
                      <a16:colId xmlns:a16="http://schemas.microsoft.com/office/drawing/2014/main" val="20002"/>
                    </a:ext>
                  </a:extLst>
                </a:gridCol>
                <a:gridCol w="2123555">
                  <a:extLst>
                    <a:ext uri="{9D8B030D-6E8A-4147-A177-3AD203B41FA5}">
                      <a16:colId xmlns:a16="http://schemas.microsoft.com/office/drawing/2014/main" val="20003"/>
                    </a:ext>
                  </a:extLst>
                </a:gridCol>
                <a:gridCol w="826533">
                  <a:extLst>
                    <a:ext uri="{9D8B030D-6E8A-4147-A177-3AD203B41FA5}">
                      <a16:colId xmlns:a16="http://schemas.microsoft.com/office/drawing/2014/main" val="20004"/>
                    </a:ext>
                  </a:extLst>
                </a:gridCol>
                <a:gridCol w="826533">
                  <a:extLst>
                    <a:ext uri="{9D8B030D-6E8A-4147-A177-3AD203B41FA5}">
                      <a16:colId xmlns:a16="http://schemas.microsoft.com/office/drawing/2014/main" val="20005"/>
                    </a:ext>
                  </a:extLst>
                </a:gridCol>
              </a:tblGrid>
              <a:tr h="250442">
                <a:tc>
                  <a:txBody>
                    <a:bodyPr/>
                    <a:lstStyle/>
                    <a:p>
                      <a:pPr algn="ctr" fontAlgn="b"/>
                      <a:r>
                        <a:rPr lang="pl-PL" sz="1200" b="1" i="0" u="none" strike="noStrike">
                          <a:solidFill>
                            <a:srgbClr val="538DD5"/>
                          </a:solidFill>
                          <a:effectLst/>
                          <a:latin typeface="Calibri"/>
                        </a:rPr>
                        <a:t>Newspaper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daily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sunday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Newspaper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daily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sunday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0442">
                <a:tc>
                  <a:txBody>
                    <a:bodyPr/>
                    <a:lstStyle/>
                    <a:p>
                      <a:pPr algn="ctr" fontAlgn="b"/>
                      <a:r>
                        <a:rPr lang="en-US" sz="1200" b="1" i="0" u="none" strike="noStrike">
                          <a:solidFill>
                            <a:srgbClr val="538DD5"/>
                          </a:solidFill>
                          <a:effectLst/>
                          <a:latin typeface="Calibri"/>
                        </a:rPr>
                        <a:t>Baltimore Sun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391.952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488.506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 York Daily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781.796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983.24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0442">
                <a:tc>
                  <a:txBody>
                    <a:bodyPr/>
                    <a:lstStyle/>
                    <a:p>
                      <a:pPr algn="ctr" fontAlgn="b"/>
                      <a:r>
                        <a:rPr lang="en-US" sz="1200" b="1" i="0" u="none" strike="noStrike">
                          <a:solidFill>
                            <a:srgbClr val="538DD5"/>
                          </a:solidFill>
                          <a:effectLst/>
                          <a:latin typeface="Calibri"/>
                        </a:rPr>
                        <a:t>Boston Globe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516.981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798.298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 York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1209.225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1762.015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50442">
                <a:tc>
                  <a:txBody>
                    <a:bodyPr/>
                    <a:lstStyle/>
                    <a:p>
                      <a:pPr algn="ctr" fontAlgn="b"/>
                      <a:r>
                        <a:rPr lang="en-US" sz="1200" b="1" i="0" u="none" strike="noStrike" dirty="0">
                          <a:solidFill>
                            <a:srgbClr val="538DD5"/>
                          </a:solidFill>
                          <a:effectLst/>
                          <a:latin typeface="Calibri"/>
                        </a:rPr>
                        <a:t>Boston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355.628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235.084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Newsday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825.512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960.308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50442">
                <a:tc>
                  <a:txBody>
                    <a:bodyPr/>
                    <a:lstStyle/>
                    <a:p>
                      <a:pPr algn="ctr" fontAlgn="b"/>
                      <a:r>
                        <a:rPr lang="en-US" sz="1200" b="1" i="0" u="none" strike="noStrike">
                          <a:solidFill>
                            <a:srgbClr val="538DD5"/>
                          </a:solidFill>
                          <a:effectLst/>
                          <a:latin typeface="Calibri"/>
                        </a:rPr>
                        <a:t>Charlotte Observer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238.555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299.451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Omaha World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223.748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284.611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50442">
                <a:tc>
                  <a:txBody>
                    <a:bodyPr/>
                    <a:lstStyle/>
                    <a:p>
                      <a:pPr algn="ctr" fontAlgn="b"/>
                      <a:r>
                        <a:rPr lang="es-ES_tradnl" sz="1200" b="1" i="0" u="none" strike="noStrike">
                          <a:solidFill>
                            <a:srgbClr val="538DD5"/>
                          </a:solidFill>
                          <a:effectLst/>
                          <a:latin typeface="Calibri"/>
                        </a:rPr>
                        <a:t>Chicago Sun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537.78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559.093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Orange County Register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354.843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407.76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0442">
                <a:tc>
                  <a:txBody>
                    <a:bodyPr/>
                    <a:lstStyle/>
                    <a:p>
                      <a:pPr algn="ctr" fontAlgn="b"/>
                      <a:r>
                        <a:rPr lang="en-US" sz="1200" b="1" i="0" u="none" strike="noStrike">
                          <a:solidFill>
                            <a:srgbClr val="538DD5"/>
                          </a:solidFill>
                          <a:effectLst/>
                          <a:latin typeface="Calibri"/>
                        </a:rPr>
                        <a:t>Chicago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733.775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1133.249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Philadelphia Inquirer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515.523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982.663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0442">
                <a:tc>
                  <a:txBody>
                    <a:bodyPr/>
                    <a:lstStyle/>
                    <a:p>
                      <a:pPr algn="ctr" fontAlgn="b"/>
                      <a:r>
                        <a:rPr lang="en-US" sz="1200" b="1" i="0" u="none" strike="noStrike">
                          <a:solidFill>
                            <a:srgbClr val="538DD5"/>
                          </a:solidFill>
                          <a:effectLst/>
                          <a:latin typeface="Calibri"/>
                        </a:rPr>
                        <a:t>Cincinnati Enquirer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198.832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348.744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Pittsburgh Press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220.465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0442">
                <a:tc>
                  <a:txBody>
                    <a:bodyPr/>
                    <a:lstStyle/>
                    <a:p>
                      <a:pPr algn="ctr" fontAlgn="b"/>
                      <a:r>
                        <a:rPr lang="da-DK" sz="1200" b="1" i="0" u="none" strike="noStrike">
                          <a:solidFill>
                            <a:srgbClr val="538DD5"/>
                          </a:solidFill>
                          <a:effectLst/>
                          <a:latin typeface="Calibri"/>
                        </a:rPr>
                        <a:t>Denver Post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252.624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417.779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NL" sz="1200" b="1" i="0" u="none" strike="noStrike" dirty="0">
                          <a:solidFill>
                            <a:srgbClr val="538DD5"/>
                          </a:solidFill>
                          <a:effectLst/>
                          <a:latin typeface="Calibri"/>
                        </a:rPr>
                        <a:t>Portland </a:t>
                      </a:r>
                      <a:r>
                        <a:rPr lang="nl-NL" sz="1200" b="1" i="0" u="none" strike="noStrike" dirty="0" err="1">
                          <a:solidFill>
                            <a:srgbClr val="538DD5"/>
                          </a:solidFill>
                          <a:effectLst/>
                          <a:latin typeface="Calibri"/>
                        </a:rPr>
                        <a:t>Oregonian</a:t>
                      </a:r>
                      <a:endParaRPr lang="nl-NL" sz="1200" b="1" i="0" u="none" strike="noStrike" dirty="0">
                        <a:solidFill>
                          <a:srgbClr val="538DD5"/>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337.672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440.923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0442">
                <a:tc>
                  <a:txBody>
                    <a:bodyPr/>
                    <a:lstStyle/>
                    <a:p>
                      <a:pPr algn="ctr" fontAlgn="b"/>
                      <a:r>
                        <a:rPr lang="de-DE" sz="1200" b="1" i="0" u="none" strike="noStrike" dirty="0">
                          <a:solidFill>
                            <a:srgbClr val="538DD5"/>
                          </a:solidFill>
                          <a:effectLst/>
                          <a:latin typeface="Calibri"/>
                        </a:rPr>
                        <a:t>Des Moines Register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206.204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344.522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Providence Journal-Bulletin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197.12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268.06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50442">
                <a:tc>
                  <a:txBody>
                    <a:bodyPr/>
                    <a:lstStyle/>
                    <a:p>
                      <a:pPr algn="ctr" fontAlgn="b"/>
                      <a:r>
                        <a:rPr lang="fr-FR" sz="1200" b="1" i="0" u="none" strike="noStrike">
                          <a:solidFill>
                            <a:srgbClr val="538DD5"/>
                          </a:solidFill>
                          <a:effectLst/>
                          <a:latin typeface="Calibri"/>
                        </a:rPr>
                        <a:t>Hartford Courant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231.177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323.084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v-SE" sz="1200" b="1" i="0" u="none" strike="noStrike">
                          <a:solidFill>
                            <a:srgbClr val="538DD5"/>
                          </a:solidFill>
                          <a:effectLst/>
                          <a:latin typeface="Calibri"/>
                        </a:rPr>
                        <a:t>Rochester Democrat &amp;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133.239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262.048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50442">
                <a:tc>
                  <a:txBody>
                    <a:bodyPr/>
                    <a:lstStyle/>
                    <a:p>
                      <a:pPr algn="ctr" fontAlgn="b"/>
                      <a:r>
                        <a:rPr lang="en-US" sz="1200" b="1" i="0" u="none" strike="noStrike" dirty="0">
                          <a:solidFill>
                            <a:srgbClr val="538DD5"/>
                          </a:solidFill>
                          <a:effectLst/>
                          <a:latin typeface="Calibri"/>
                        </a:rPr>
                        <a:t>Houston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449.755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620.752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Rocky Mountain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374.009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432.502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50442">
                <a:tc>
                  <a:txBody>
                    <a:bodyPr/>
                    <a:lstStyle/>
                    <a:p>
                      <a:pPr algn="ctr" fontAlgn="b"/>
                      <a:r>
                        <a:rPr lang="en-US" sz="1200" b="1" i="0" u="none" strike="noStrike">
                          <a:solidFill>
                            <a:srgbClr val="538DD5"/>
                          </a:solidFill>
                          <a:effectLst/>
                          <a:latin typeface="Calibri"/>
                        </a:rPr>
                        <a:t>Kansas City Star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288.571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423.305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a:solidFill>
                            <a:srgbClr val="538DD5"/>
                          </a:solidFill>
                          <a:effectLst/>
                          <a:latin typeface="Calibri"/>
                        </a:rPr>
                        <a:t>Sacramento Bee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273.844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338.355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50442">
                <a:tc>
                  <a:txBody>
                    <a:bodyPr/>
                    <a:lstStyle/>
                    <a:p>
                      <a:pPr algn="ctr" fontAlgn="b"/>
                      <a:r>
                        <a:rPr lang="en-US" sz="1200" b="1" i="0" u="none" strike="noStrike">
                          <a:solidFill>
                            <a:srgbClr val="538DD5"/>
                          </a:solidFill>
                          <a:effectLst/>
                          <a:latin typeface="Calibri"/>
                        </a:rPr>
                        <a:t>Los Angeles Daily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185.736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202.614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San Francisco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570.364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704.322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50442">
                <a:tc>
                  <a:txBody>
                    <a:bodyPr/>
                    <a:lstStyle/>
                    <a:p>
                      <a:pPr algn="ctr" fontAlgn="b"/>
                      <a:r>
                        <a:rPr lang="es-ES_tradnl" sz="1200" b="1" i="0" u="none" strike="noStrike">
                          <a:solidFill>
                            <a:srgbClr val="538DD5"/>
                          </a:solidFill>
                          <a:effectLst/>
                          <a:latin typeface="Calibri"/>
                        </a:rPr>
                        <a:t>Los Angeles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1164.388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1531.527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1" i="0" u="none" strike="noStrike">
                          <a:solidFill>
                            <a:srgbClr val="538DD5"/>
                          </a:solidFill>
                          <a:effectLst/>
                          <a:latin typeface="Calibri"/>
                        </a:rPr>
                        <a:t>St. Louis Post-Dispatch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391.286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585.681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50442">
                <a:tc>
                  <a:txBody>
                    <a:bodyPr/>
                    <a:lstStyle/>
                    <a:p>
                      <a:pPr algn="ctr" fontAlgn="b"/>
                      <a:r>
                        <a:rPr lang="pl-PL" sz="1200" b="1" i="0" u="none" strike="noStrike">
                          <a:solidFill>
                            <a:srgbClr val="538DD5"/>
                          </a:solidFill>
                          <a:effectLst/>
                          <a:latin typeface="Calibri"/>
                        </a:rPr>
                        <a:t>Miami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444.581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553.479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NL" sz="1200" b="1" i="0" u="none" strike="noStrike">
                          <a:solidFill>
                            <a:srgbClr val="538DD5"/>
                          </a:solidFill>
                          <a:effectLst/>
                          <a:latin typeface="Calibri"/>
                        </a:rPr>
                        <a:t>St. Paul Pioneer Press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267.781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50442">
                <a:tc>
                  <a:txBody>
                    <a:bodyPr/>
                    <a:lstStyle/>
                    <a:p>
                      <a:pPr algn="ctr" fontAlgn="b"/>
                      <a:r>
                        <a:rPr lang="da-DK" sz="1200" b="1" i="0" u="none" strike="noStrike">
                          <a:solidFill>
                            <a:srgbClr val="538DD5"/>
                          </a:solidFill>
                          <a:effectLst/>
                          <a:latin typeface="Calibri"/>
                        </a:rPr>
                        <a:t>Minneapolis Star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412.871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685.975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1" i="0" u="none" strike="noStrike">
                          <a:solidFill>
                            <a:srgbClr val="538DD5"/>
                          </a:solidFill>
                          <a:effectLst/>
                          <a:latin typeface="Calibri"/>
                        </a:rPr>
                        <a:t>Tampa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321.626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408.343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407082">
                <a:tc>
                  <a:txBody>
                    <a:bodyPr/>
                    <a:lstStyle/>
                    <a:p>
                      <a:pPr algn="ctr" fontAlgn="b"/>
                      <a:r>
                        <a:rPr lang="tr-TR" sz="1200" b="1" i="0" u="none" strike="noStrike" dirty="0">
                          <a:solidFill>
                            <a:srgbClr val="538DD5"/>
                          </a:solidFill>
                          <a:effectLst/>
                          <a:latin typeface="Calibri"/>
                        </a:rPr>
                        <a:t>New Orleans Times-</a:t>
                      </a:r>
                      <a:r>
                        <a:rPr lang="tr-TR" sz="1200" b="1" i="0" u="none" strike="noStrike" dirty="0" err="1">
                          <a:solidFill>
                            <a:srgbClr val="538DD5"/>
                          </a:solidFill>
                          <a:effectLst/>
                          <a:latin typeface="Calibri"/>
                        </a:rPr>
                        <a:t>Picayune</a:t>
                      </a:r>
                      <a:endParaRPr lang="tr-TR" sz="1200" b="1" i="0" u="none" strike="noStrike" dirty="0">
                        <a:solidFill>
                          <a:srgbClr val="538DD5"/>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272.28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324.241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Washington Post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838.902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1165.567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
        <p:nvSpPr>
          <p:cNvPr id="26763" name="TextBox 4"/>
          <p:cNvSpPr txBox="1">
            <a:spLocks noChangeArrowheads="1"/>
          </p:cNvSpPr>
          <p:nvPr/>
        </p:nvSpPr>
        <p:spPr bwMode="auto">
          <a:xfrm>
            <a:off x="838201" y="6124576"/>
            <a:ext cx="3733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i="1">
                <a:solidFill>
                  <a:prstClr val="black"/>
                </a:solidFill>
              </a:rPr>
              <a:t>Source: Gale Directory of Publications, 1994</a:t>
            </a:r>
          </a:p>
        </p:txBody>
      </p:sp>
    </p:spTree>
    <p:extLst>
      <p:ext uri="{BB962C8B-B14F-4D97-AF65-F5344CB8AC3E}">
        <p14:creationId xmlns:p14="http://schemas.microsoft.com/office/powerpoint/2010/main" val="1021707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973015" y="517659"/>
            <a:ext cx="8839200" cy="838200"/>
          </a:xfrm>
        </p:spPr>
        <p:txBody>
          <a:bodyPr/>
          <a:lstStyle/>
          <a:p>
            <a:r>
              <a:rPr lang="en-US" altLang="en-US" dirty="0">
                <a:ea typeface="ＭＳ Ｐゴシック" pitchFamily="34" charset="-128"/>
              </a:rPr>
              <a:t>Dot Plot: The Newspaper data</a:t>
            </a:r>
          </a:p>
        </p:txBody>
      </p:sp>
      <p:pic>
        <p:nvPicPr>
          <p:cNvPr id="18435" name="Picture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099626" y="1397427"/>
            <a:ext cx="63722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099625" y="4021137"/>
            <a:ext cx="63722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descr="C:\Users\30644.ISBDOMAIN1\Dropbox\Ours\BA course\Our Era as TA's\Term 2\Regression Analysis\Data Sets\BoxPlot_Daily.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4097765"/>
            <a:ext cx="22860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 descr="C:\Users\30644.ISBDOMAIN1\Dropbox\Ours\BA course\Our Era as TA's\Term 2\Regression Analysis\Data Sets\BoxPlot_Sunday.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9212" y="1397427"/>
            <a:ext cx="254158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1652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38200" y="478401"/>
            <a:ext cx="8839200" cy="838200"/>
          </a:xfrm>
        </p:spPr>
        <p:txBody>
          <a:bodyPr/>
          <a:lstStyle/>
          <a:p>
            <a:r>
              <a:rPr lang="en-US" altLang="en-US" dirty="0">
                <a:ea typeface="ＭＳ Ｐゴシック" pitchFamily="34" charset="-128"/>
              </a:rPr>
              <a:t>Scatter Plot: The Newspaper data</a:t>
            </a:r>
          </a:p>
        </p:txBody>
      </p:sp>
      <p:sp>
        <p:nvSpPr>
          <p:cNvPr id="2" name="TextBox 1"/>
          <p:cNvSpPr txBox="1"/>
          <p:nvPr/>
        </p:nvSpPr>
        <p:spPr>
          <a:xfrm>
            <a:off x="6934200" y="2228557"/>
            <a:ext cx="2743200" cy="3170099"/>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sz="2000" dirty="0">
                <a:solidFill>
                  <a:prstClr val="black"/>
                </a:solidFill>
              </a:rPr>
              <a:t>Textbook Q 2.12 (a)</a:t>
            </a:r>
          </a:p>
          <a:p>
            <a:pPr>
              <a:defRPr/>
            </a:pPr>
            <a:r>
              <a:rPr lang="en-US" sz="2000" dirty="0">
                <a:solidFill>
                  <a:prstClr val="black"/>
                </a:solidFill>
              </a:rPr>
              <a:t>Construct a scatter plot of Sunday circulation versus daily circulation. Does the plot suggest a linear relationship between daily and Sunday circulation? Do you think this is a plausible relationship?  </a:t>
            </a:r>
          </a:p>
        </p:txBody>
      </p:sp>
      <p:pic>
        <p:nvPicPr>
          <p:cNvPr id="28679" name="Picture 7" descr="C:\Users\30644.ISBDOMAIN1\Dropbox\Ours\BA course\Our Era as TA's\Term 2\Regression Analysis\Data Sets\ScatterPlot_Newspaper.jpeg"/>
          <p:cNvPicPr>
            <a:picLocks noChangeAspect="1" noChangeArrowheads="1"/>
          </p:cNvPicPr>
          <p:nvPr/>
        </p:nvPicPr>
        <p:blipFill>
          <a:blip r:embed="rId2"/>
          <a:srcRect/>
          <a:stretch>
            <a:fillRect/>
          </a:stretch>
        </p:blipFill>
        <p:spPr bwMode="auto">
          <a:xfrm>
            <a:off x="1493522" y="1555753"/>
            <a:ext cx="4621288" cy="4800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9796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705730" y="732278"/>
            <a:ext cx="8839200" cy="838200"/>
          </a:xfrm>
        </p:spPr>
        <p:txBody>
          <a:bodyPr/>
          <a:lstStyle/>
          <a:p>
            <a:r>
              <a:rPr lang="en-US" altLang="en-US" dirty="0">
                <a:ea typeface="ＭＳ Ｐゴシック" pitchFamily="34" charset="-128"/>
              </a:rPr>
              <a:t>Quantifying Association</a:t>
            </a:r>
          </a:p>
        </p:txBody>
      </p:sp>
      <p:sp>
        <p:nvSpPr>
          <p:cNvPr id="20483" name="Content Placeholder 2"/>
          <p:cNvSpPr>
            <a:spLocks noGrp="1"/>
          </p:cNvSpPr>
          <p:nvPr>
            <p:ph idx="1"/>
          </p:nvPr>
        </p:nvSpPr>
        <p:spPr/>
        <p:txBody>
          <a:bodyPr/>
          <a:lstStyle/>
          <a:p>
            <a:r>
              <a:rPr lang="en-US" altLang="en-US" dirty="0">
                <a:ea typeface="ＭＳ Ｐゴシック" pitchFamily="34" charset="-128"/>
              </a:rPr>
              <a:t>Covariance</a:t>
            </a:r>
            <a:endParaRPr lang="en-US" altLang="en-US" i="1" dirty="0">
              <a:solidFill>
                <a:srgbClr val="376092"/>
              </a:solidFill>
              <a:ea typeface="ＭＳ Ｐゴシック" pitchFamily="34" charset="-128"/>
            </a:endParaRPr>
          </a:p>
          <a:p>
            <a:r>
              <a:rPr lang="en-US" altLang="en-US" dirty="0">
                <a:solidFill>
                  <a:srgbClr val="000000"/>
                </a:solidFill>
                <a:ea typeface="ＭＳ Ｐゴシック" pitchFamily="34" charset="-128"/>
              </a:rPr>
              <a:t>Correlation coefficient</a:t>
            </a:r>
          </a:p>
          <a:p>
            <a:endParaRPr lang="en-US" altLang="en-US" dirty="0">
              <a:solidFill>
                <a:srgbClr val="000000"/>
              </a:solidFill>
              <a:ea typeface="ＭＳ Ｐゴシック" pitchFamily="34" charset="-128"/>
            </a:endParaRPr>
          </a:p>
          <a:p>
            <a:endParaRPr lang="en-US" altLang="en-US" i="1" dirty="0">
              <a:solidFill>
                <a:srgbClr val="000000"/>
              </a:solidFill>
              <a:ea typeface="ＭＳ Ｐゴシック" pitchFamily="34" charset="-128"/>
            </a:endParaRPr>
          </a:p>
          <a:p>
            <a:endParaRPr lang="en-US" altLang="en-US" i="1" dirty="0">
              <a:solidFill>
                <a:srgbClr val="376092"/>
              </a:solidFill>
              <a:ea typeface="ＭＳ Ｐゴシック" pitchFamily="34" charset="-128"/>
            </a:endParaRPr>
          </a:p>
          <a:p>
            <a:endParaRPr lang="en-US" altLang="en-US" i="1" dirty="0">
              <a:solidFill>
                <a:srgbClr val="376092"/>
              </a:solidFill>
              <a:ea typeface="ＭＳ Ｐゴシック" pitchFamily="34" charset="-128"/>
            </a:endParaRPr>
          </a:p>
          <a:p>
            <a:endParaRPr lang="en-US" altLang="en-US" i="1" dirty="0">
              <a:solidFill>
                <a:srgbClr val="376092"/>
              </a:solidFill>
              <a:ea typeface="ＭＳ Ｐゴシック" pitchFamily="34" charset="-128"/>
            </a:endParaRPr>
          </a:p>
          <a:p>
            <a:endParaRPr lang="en-US" altLang="en-US" i="1" dirty="0">
              <a:solidFill>
                <a:srgbClr val="376092"/>
              </a:solidFill>
              <a:ea typeface="ＭＳ Ｐゴシック" pitchFamily="34" charset="-128"/>
            </a:endParaRPr>
          </a:p>
          <a:p>
            <a:endParaRPr lang="en-US" altLang="en-US" i="1" dirty="0">
              <a:solidFill>
                <a:srgbClr val="376092"/>
              </a:solidFill>
              <a:ea typeface="ＭＳ Ｐゴシック" pitchFamily="34" charset="-128"/>
            </a:endParaRPr>
          </a:p>
          <a:p>
            <a:pPr>
              <a:buFont typeface="Arial" charset="0"/>
              <a:buNone/>
            </a:pPr>
            <a:endParaRPr lang="en-US" altLang="en-US" i="1" dirty="0">
              <a:solidFill>
                <a:srgbClr val="376092"/>
              </a:solidFill>
              <a:ea typeface="ＭＳ Ｐゴシック" pitchFamily="34"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3741935191"/>
              </p:ext>
            </p:extLst>
          </p:nvPr>
        </p:nvGraphicFramePr>
        <p:xfrm>
          <a:off x="1315330" y="3504028"/>
          <a:ext cx="8229600" cy="2133601"/>
        </p:xfrm>
        <a:graphic>
          <a:graphicData uri="http://schemas.openxmlformats.org/drawingml/2006/table">
            <a:tbl>
              <a:tblPr firstRow="1" bandRow="1">
                <a:tableStyleId>{69CF1AB2-1976-4502-BF36-3FF5EA218861}</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670593">
                <a:tc>
                  <a:txBody>
                    <a:bodyPr/>
                    <a:lstStyle/>
                    <a:p>
                      <a:r>
                        <a:rPr lang="en-US" sz="1800" dirty="0"/>
                        <a:t>Measure</a:t>
                      </a:r>
                      <a:r>
                        <a:rPr lang="en-US" sz="1800" baseline="0" dirty="0"/>
                        <a:t> of Association/</a:t>
                      </a:r>
                      <a:r>
                        <a:rPr lang="en-US" sz="1800" dirty="0"/>
                        <a:t>Data</a:t>
                      </a:r>
                    </a:p>
                  </a:txBody>
                  <a:tcPr marT="45716" marB="45716"/>
                </a:tc>
                <a:tc>
                  <a:txBody>
                    <a:bodyPr/>
                    <a:lstStyle/>
                    <a:p>
                      <a:r>
                        <a:rPr lang="en-US" sz="1800" dirty="0"/>
                        <a:t>WC-AT Data</a:t>
                      </a:r>
                    </a:p>
                  </a:txBody>
                  <a:tcPr marT="45716" marB="45716"/>
                </a:tc>
                <a:tc>
                  <a:txBody>
                    <a:bodyPr/>
                    <a:lstStyle/>
                    <a:p>
                      <a:r>
                        <a:rPr lang="en-US" sz="1800" dirty="0"/>
                        <a:t>Newspaper Data</a:t>
                      </a:r>
                    </a:p>
                  </a:txBody>
                  <a:tcPr marT="45716" marB="45716"/>
                </a:tc>
                <a:tc>
                  <a:txBody>
                    <a:bodyPr/>
                    <a:lstStyle/>
                    <a:p>
                      <a:r>
                        <a:rPr lang="en-US" sz="1800" dirty="0"/>
                        <a:t>R-codes</a:t>
                      </a:r>
                    </a:p>
                  </a:txBody>
                  <a:tcPr marT="45716" marB="45716"/>
                </a:tc>
                <a:extLst>
                  <a:ext uri="{0D108BD9-81ED-4DB2-BD59-A6C34878D82A}">
                    <a16:rowId xmlns:a16="http://schemas.microsoft.com/office/drawing/2014/main" val="10000"/>
                  </a:ext>
                </a:extLst>
              </a:tr>
              <a:tr h="365752">
                <a:tc rowSpan="2">
                  <a:txBody>
                    <a:bodyPr/>
                    <a:lstStyle/>
                    <a:p>
                      <a:r>
                        <a:rPr lang="en-US" sz="1800" dirty="0"/>
                        <a:t>Covariance</a:t>
                      </a:r>
                    </a:p>
                  </a:txBody>
                  <a:tcPr marT="45716" marB="45716"/>
                </a:tc>
                <a:tc rowSpan="2">
                  <a:txBody>
                    <a:bodyPr/>
                    <a:lstStyle/>
                    <a:p>
                      <a:r>
                        <a:rPr lang="en-US" sz="1800" dirty="0"/>
                        <a:t>643.39</a:t>
                      </a:r>
                    </a:p>
                  </a:txBody>
                  <a:tcPr marT="45716" marB="45716"/>
                </a:tc>
                <a:tc rowSpan="2">
                  <a:txBody>
                    <a:bodyPr/>
                    <a:lstStyle/>
                    <a:p>
                      <a:r>
                        <a:rPr lang="en-US" sz="1800" dirty="0"/>
                        <a:t>97095.58</a:t>
                      </a:r>
                    </a:p>
                  </a:txBody>
                  <a:tcPr marT="45716" marB="45716"/>
                </a:tc>
                <a:tc>
                  <a:txBody>
                    <a:bodyPr/>
                    <a:lstStyle/>
                    <a:p>
                      <a:r>
                        <a:rPr lang="en-US" sz="1800" i="1" dirty="0" err="1">
                          <a:solidFill>
                            <a:srgbClr val="376092"/>
                          </a:solidFill>
                        </a:rPr>
                        <a:t>cov</a:t>
                      </a:r>
                      <a:r>
                        <a:rPr lang="en-US" sz="1800" i="1" dirty="0">
                          <a:solidFill>
                            <a:srgbClr val="376092"/>
                          </a:solidFill>
                        </a:rPr>
                        <a:t>(</a:t>
                      </a:r>
                      <a:r>
                        <a:rPr lang="en-US" sz="1800" i="1" dirty="0" err="1">
                          <a:solidFill>
                            <a:srgbClr val="376092"/>
                          </a:solidFill>
                        </a:rPr>
                        <a:t>Waist,AT</a:t>
                      </a:r>
                      <a:r>
                        <a:rPr lang="en-US" sz="1800" i="1" dirty="0">
                          <a:solidFill>
                            <a:srgbClr val="376092"/>
                          </a:solidFill>
                        </a:rPr>
                        <a:t>)</a:t>
                      </a:r>
                      <a:endParaRPr lang="en-US" sz="1800" dirty="0"/>
                    </a:p>
                  </a:txBody>
                  <a:tcPr marT="45716" marB="45716"/>
                </a:tc>
                <a:extLst>
                  <a:ext uri="{0D108BD9-81ED-4DB2-BD59-A6C34878D82A}">
                    <a16:rowId xmlns:a16="http://schemas.microsoft.com/office/drawing/2014/main" val="10001"/>
                  </a:ext>
                </a:extLst>
              </a:tr>
              <a:tr h="3657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i="1" dirty="0" err="1">
                          <a:solidFill>
                            <a:srgbClr val="376092"/>
                          </a:solidFill>
                        </a:rPr>
                        <a:t>cov</a:t>
                      </a:r>
                      <a:r>
                        <a:rPr lang="en-US" sz="1800" i="1" dirty="0">
                          <a:solidFill>
                            <a:srgbClr val="376092"/>
                          </a:solidFill>
                        </a:rPr>
                        <a:t>(</a:t>
                      </a:r>
                      <a:r>
                        <a:rPr lang="en-US" sz="1800" i="1" dirty="0" err="1">
                          <a:solidFill>
                            <a:srgbClr val="376092"/>
                          </a:solidFill>
                        </a:rPr>
                        <a:t>sunday</a:t>
                      </a:r>
                      <a:r>
                        <a:rPr lang="en-US" sz="1800" i="1" dirty="0">
                          <a:solidFill>
                            <a:srgbClr val="376092"/>
                          </a:solidFill>
                        </a:rPr>
                        <a:t>, daily)</a:t>
                      </a:r>
                      <a:endParaRPr lang="en-US" sz="1800" dirty="0"/>
                    </a:p>
                  </a:txBody>
                  <a:tcPr marT="45716" marB="45716"/>
                </a:tc>
                <a:extLst>
                  <a:ext uri="{0D108BD9-81ED-4DB2-BD59-A6C34878D82A}">
                    <a16:rowId xmlns:a16="http://schemas.microsoft.com/office/drawing/2014/main" val="10002"/>
                  </a:ext>
                </a:extLst>
              </a:tr>
              <a:tr h="365752">
                <a:tc rowSpan="2">
                  <a:txBody>
                    <a:bodyPr/>
                    <a:lstStyle/>
                    <a:p>
                      <a:r>
                        <a:rPr lang="en-US" sz="1800" dirty="0"/>
                        <a:t>Correlation</a:t>
                      </a:r>
                      <a:r>
                        <a:rPr lang="en-US" sz="1800" baseline="0" dirty="0"/>
                        <a:t> coefficient</a:t>
                      </a:r>
                      <a:endParaRPr lang="en-US" sz="1800" dirty="0"/>
                    </a:p>
                  </a:txBody>
                  <a:tcPr marT="45716" marB="45716"/>
                </a:tc>
                <a:tc rowSpan="2">
                  <a:txBody>
                    <a:bodyPr/>
                    <a:lstStyle/>
                    <a:p>
                      <a:r>
                        <a:rPr lang="en-US" sz="1800" dirty="0"/>
                        <a:t>0.7656</a:t>
                      </a:r>
                    </a:p>
                  </a:txBody>
                  <a:tcPr marT="45716" marB="45716"/>
                </a:tc>
                <a:tc rowSpan="2">
                  <a:txBody>
                    <a:bodyPr/>
                    <a:lstStyle/>
                    <a:p>
                      <a:r>
                        <a:rPr lang="en-US" sz="1800" dirty="0"/>
                        <a:t>0.9581</a:t>
                      </a:r>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err="1">
                          <a:solidFill>
                            <a:srgbClr val="376092"/>
                          </a:solidFill>
                        </a:rPr>
                        <a:t>cor</a:t>
                      </a:r>
                      <a:r>
                        <a:rPr lang="en-US" sz="1800" i="1" dirty="0">
                          <a:solidFill>
                            <a:srgbClr val="376092"/>
                          </a:solidFill>
                        </a:rPr>
                        <a:t>(</a:t>
                      </a:r>
                      <a:r>
                        <a:rPr lang="en-US" sz="1800" i="1" dirty="0" err="1">
                          <a:solidFill>
                            <a:srgbClr val="376092"/>
                          </a:solidFill>
                        </a:rPr>
                        <a:t>Waist,AT</a:t>
                      </a:r>
                      <a:r>
                        <a:rPr lang="en-US" sz="1800" i="1" dirty="0">
                          <a:solidFill>
                            <a:srgbClr val="376092"/>
                          </a:solidFill>
                        </a:rPr>
                        <a:t>)</a:t>
                      </a:r>
                      <a:endParaRPr lang="en-US" sz="1800" dirty="0"/>
                    </a:p>
                  </a:txBody>
                  <a:tcPr marT="45716" marB="45716"/>
                </a:tc>
                <a:extLst>
                  <a:ext uri="{0D108BD9-81ED-4DB2-BD59-A6C34878D82A}">
                    <a16:rowId xmlns:a16="http://schemas.microsoft.com/office/drawing/2014/main" val="10003"/>
                  </a:ext>
                </a:extLst>
              </a:tr>
              <a:tr h="3657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err="1">
                          <a:solidFill>
                            <a:srgbClr val="376092"/>
                          </a:solidFill>
                        </a:rPr>
                        <a:t>cor</a:t>
                      </a:r>
                      <a:r>
                        <a:rPr lang="en-US" sz="1800" i="1" dirty="0">
                          <a:solidFill>
                            <a:srgbClr val="376092"/>
                          </a:solidFill>
                        </a:rPr>
                        <a:t>(</a:t>
                      </a:r>
                      <a:r>
                        <a:rPr lang="en-US" sz="1800" i="1" dirty="0" err="1">
                          <a:solidFill>
                            <a:srgbClr val="376092"/>
                          </a:solidFill>
                        </a:rPr>
                        <a:t>sunday</a:t>
                      </a:r>
                      <a:r>
                        <a:rPr lang="en-US" sz="1800" i="1" dirty="0">
                          <a:solidFill>
                            <a:srgbClr val="376092"/>
                          </a:solidFill>
                        </a:rPr>
                        <a:t>, daily)</a:t>
                      </a:r>
                      <a:endParaRPr lang="en-US" sz="1800" dirty="0"/>
                    </a:p>
                  </a:txBody>
                  <a:tcPr marT="45716" marB="45716"/>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10</a:t>
            </a:r>
          </a:p>
        </p:txBody>
      </p:sp>
    </p:spTree>
    <p:extLst>
      <p:ext uri="{BB962C8B-B14F-4D97-AF65-F5344CB8AC3E}">
        <p14:creationId xmlns:p14="http://schemas.microsoft.com/office/powerpoint/2010/main" val="2056244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675249"/>
            <a:ext cx="8839200" cy="838200"/>
          </a:xfrm>
        </p:spPr>
        <p:txBody>
          <a:bodyPr>
            <a:normAutofit fontScale="90000"/>
          </a:bodyPr>
          <a:lstStyle/>
          <a:p>
            <a:r>
              <a:rPr lang="en-US" altLang="en-US" dirty="0">
                <a:ea typeface="ＭＳ Ｐゴシック" pitchFamily="34" charset="-128"/>
              </a:rPr>
              <a:t>Which Straight Line? The Newspaper data </a:t>
            </a:r>
          </a:p>
        </p:txBody>
      </p:sp>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12</a:t>
            </a:r>
          </a:p>
        </p:txBody>
      </p:sp>
      <p:pic>
        <p:nvPicPr>
          <p:cNvPr id="31748" name="Picture 6" descr="C:\Users\30644.ISBDOMAIN1\Dropbox\Ours\BA course\Our Era as TA's\Term 2\Regression Analysis\Data Sets\Distanc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13449"/>
            <a:ext cx="3380935" cy="480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C:\Users\30644.ISBDOMAIN1\Dropbox\Ours\BA course\Our Era as TA's\Term 2\Regression Analysis\Data Sets\Distances 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85900"/>
            <a:ext cx="3424452" cy="482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989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1"/>
          <p:cNvSpPr>
            <a:spLocks noGrp="1"/>
          </p:cNvSpPr>
          <p:nvPr>
            <p:ph type="title"/>
          </p:nvPr>
        </p:nvSpPr>
        <p:spPr>
          <a:xfrm>
            <a:off x="835856" y="660400"/>
            <a:ext cx="8839200" cy="838200"/>
          </a:xfrm>
        </p:spPr>
        <p:txBody>
          <a:bodyPr/>
          <a:lstStyle/>
          <a:p>
            <a:r>
              <a:rPr lang="en-US" altLang="en-US" dirty="0">
                <a:ea typeface="ＭＳ Ｐゴシック" pitchFamily="34" charset="-128"/>
              </a:rPr>
              <a:t>The Best Line: Least Squares Method </a:t>
            </a:r>
          </a:p>
        </p:txBody>
      </p:sp>
      <p:sp>
        <p:nvSpPr>
          <p:cNvPr id="3" name="Content Placeholder 2"/>
          <p:cNvSpPr>
            <a:spLocks noGrp="1"/>
          </p:cNvSpPr>
          <p:nvPr>
            <p:ph idx="1"/>
          </p:nvPr>
        </p:nvSpPr>
        <p:spPr>
          <a:xfrm>
            <a:off x="838200" y="1825625"/>
            <a:ext cx="10515600" cy="4351338"/>
          </a:xfrm>
        </p:spPr>
        <p:txBody>
          <a:bodyPr>
            <a:normAutofit fontScale="70000" lnSpcReduction="20000"/>
          </a:bodyPr>
          <a:lstStyle/>
          <a:p>
            <a:pPr>
              <a:defRPr/>
            </a:pPr>
            <a:r>
              <a:rPr lang="en-US" dirty="0"/>
              <a:t>The line of our interest is:</a:t>
            </a:r>
          </a:p>
          <a:p>
            <a:pPr>
              <a:defRPr/>
            </a:pPr>
            <a:endParaRPr lang="en-US" dirty="0"/>
          </a:p>
          <a:p>
            <a:pPr marL="457200" lvl="1" indent="0">
              <a:buNone/>
              <a:defRPr/>
            </a:pPr>
            <a:endParaRPr lang="en-US" dirty="0"/>
          </a:p>
          <a:p>
            <a:pPr marL="457200" lvl="1" indent="0">
              <a:buNone/>
              <a:defRPr/>
            </a:pPr>
            <a:endParaRPr lang="en-US" dirty="0"/>
          </a:p>
          <a:p>
            <a:pPr marL="457200" lvl="1" indent="0">
              <a:buNone/>
              <a:defRPr/>
            </a:pPr>
            <a:endParaRPr lang="en-US" dirty="0"/>
          </a:p>
          <a:p>
            <a:pPr marL="457200" lvl="1" indent="0">
              <a:buNone/>
              <a:defRPr/>
            </a:pPr>
            <a:endParaRPr lang="en-US" dirty="0"/>
          </a:p>
          <a:p>
            <a:pPr>
              <a:defRPr/>
            </a:pPr>
            <a:r>
              <a:rPr lang="en-US" dirty="0"/>
              <a:t>What values of                     best explain the variation in the data?</a:t>
            </a:r>
          </a:p>
          <a:p>
            <a:pPr>
              <a:defRPr/>
            </a:pPr>
            <a:r>
              <a:rPr lang="en-US" dirty="0"/>
              <a:t>Least Squares Method</a:t>
            </a:r>
          </a:p>
          <a:p>
            <a:pPr>
              <a:defRPr/>
            </a:pPr>
            <a:endParaRPr lang="en-US" dirty="0"/>
          </a:p>
          <a:p>
            <a:pPr>
              <a:defRPr/>
            </a:pPr>
            <a:endParaRPr lang="en-US" dirty="0"/>
          </a:p>
          <a:p>
            <a:pPr>
              <a:defRPr/>
            </a:pPr>
            <a:endParaRPr lang="en-US" dirty="0"/>
          </a:p>
          <a:p>
            <a:pPr>
              <a:defRPr/>
            </a:pPr>
            <a:endParaRPr lang="en-US" dirty="0"/>
          </a:p>
          <a:p>
            <a:pPr lvl="1">
              <a:defRPr/>
            </a:pPr>
            <a:endParaRPr lang="en-US" dirty="0"/>
          </a:p>
          <a:p>
            <a:pPr>
              <a:defRPr/>
            </a:pPr>
            <a:r>
              <a:rPr lang="en-US" dirty="0"/>
              <a:t>Fitting a straight line by least squares</a:t>
            </a:r>
          </a:p>
          <a:p>
            <a:pPr marL="0" indent="0">
              <a:buNone/>
              <a:defRPr/>
            </a:pPr>
            <a:endParaRPr lang="en-US" dirty="0"/>
          </a:p>
        </p:txBody>
      </p:sp>
      <p:graphicFrame>
        <p:nvGraphicFramePr>
          <p:cNvPr id="1026" name="Object 3"/>
          <p:cNvGraphicFramePr>
            <a:graphicFrameLocks noChangeAspect="1"/>
          </p:cNvGraphicFramePr>
          <p:nvPr>
            <p:extLst>
              <p:ext uri="{D42A27DB-BD31-4B8C-83A1-F6EECF244321}">
                <p14:modId xmlns:p14="http://schemas.microsoft.com/office/powerpoint/2010/main" val="2711451130"/>
              </p:ext>
            </p:extLst>
          </p:nvPr>
        </p:nvGraphicFramePr>
        <p:xfrm>
          <a:off x="4622043" y="1825625"/>
          <a:ext cx="2555875" cy="1104900"/>
        </p:xfrm>
        <a:graphic>
          <a:graphicData uri="http://schemas.openxmlformats.org/presentationml/2006/ole">
            <mc:AlternateContent xmlns:mc="http://schemas.openxmlformats.org/markup-compatibility/2006">
              <mc:Choice xmlns:v="urn:schemas-microsoft-com:vml" Requires="v">
                <p:oleObj spid="_x0000_s1042" name="Equation" r:id="rId3" imgW="1572480" imgH="676440" progId="Equation.3">
                  <p:embed/>
                </p:oleObj>
              </mc:Choice>
              <mc:Fallback>
                <p:oleObj name="Equation" r:id="rId3" imgW="1572480" imgH="676440" progId="Equation.3">
                  <p:embed/>
                  <p:pic>
                    <p:nvPicPr>
                      <p:cNvPr id="102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2043" y="1825625"/>
                        <a:ext cx="255587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extLst>
              <p:ext uri="{D42A27DB-BD31-4B8C-83A1-F6EECF244321}">
                <p14:modId xmlns:p14="http://schemas.microsoft.com/office/powerpoint/2010/main" val="2603821258"/>
              </p:ext>
            </p:extLst>
          </p:nvPr>
        </p:nvGraphicFramePr>
        <p:xfrm>
          <a:off x="2783682" y="3429000"/>
          <a:ext cx="1065213" cy="422275"/>
        </p:xfrm>
        <a:graphic>
          <a:graphicData uri="http://schemas.openxmlformats.org/presentationml/2006/ole">
            <mc:AlternateContent xmlns:mc="http://schemas.openxmlformats.org/markup-compatibility/2006">
              <mc:Choice xmlns:v="urn:schemas-microsoft-com:vml" Requires="v">
                <p:oleObj spid="_x0000_s1043" name="Equation" r:id="rId5" imgW="530280" imgH="200880" progId="Equation.3">
                  <p:embed/>
                </p:oleObj>
              </mc:Choice>
              <mc:Fallback>
                <p:oleObj name="Equation" r:id="rId5" imgW="530280" imgH="200880" progId="Equation.3">
                  <p:embed/>
                  <p:pic>
                    <p:nvPicPr>
                      <p:cNvPr id="102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3682" y="3429000"/>
                        <a:ext cx="10652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2"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073400"/>
            <a:ext cx="13589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073400"/>
            <a:ext cx="13589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8" name="Object 8"/>
          <p:cNvGraphicFramePr>
            <a:graphicFrameLocks noChangeAspect="1"/>
          </p:cNvGraphicFramePr>
          <p:nvPr>
            <p:extLst>
              <p:ext uri="{D42A27DB-BD31-4B8C-83A1-F6EECF244321}">
                <p14:modId xmlns:p14="http://schemas.microsoft.com/office/powerpoint/2010/main" val="2189193609"/>
              </p:ext>
            </p:extLst>
          </p:nvPr>
        </p:nvGraphicFramePr>
        <p:xfrm>
          <a:off x="4724401" y="3810746"/>
          <a:ext cx="2187575" cy="1574800"/>
        </p:xfrm>
        <a:graphic>
          <a:graphicData uri="http://schemas.openxmlformats.org/presentationml/2006/ole">
            <mc:AlternateContent xmlns:mc="http://schemas.openxmlformats.org/markup-compatibility/2006">
              <mc:Choice xmlns:v="urn:schemas-microsoft-com:vml" Requires="v">
                <p:oleObj spid="_x0000_s1044" name="Equation" r:id="rId8" imgW="1343880" imgH="969120" progId="Equation.3">
                  <p:embed/>
                </p:oleObj>
              </mc:Choice>
              <mc:Fallback>
                <p:oleObj name="Equation" r:id="rId8" imgW="1343880" imgH="969120" progId="Equation.3">
                  <p:embed/>
                  <p:pic>
                    <p:nvPicPr>
                      <p:cNvPr id="102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1" y="3810746"/>
                        <a:ext cx="2187575"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9"/>
          <p:cNvGraphicFramePr>
            <a:graphicFrameLocks noChangeAspect="1"/>
          </p:cNvGraphicFramePr>
          <p:nvPr>
            <p:extLst>
              <p:ext uri="{D42A27DB-BD31-4B8C-83A1-F6EECF244321}">
                <p14:modId xmlns:p14="http://schemas.microsoft.com/office/powerpoint/2010/main" val="1730524691"/>
              </p:ext>
            </p:extLst>
          </p:nvPr>
        </p:nvGraphicFramePr>
        <p:xfrm>
          <a:off x="5255456" y="5767388"/>
          <a:ext cx="1289050" cy="409575"/>
        </p:xfrm>
        <a:graphic>
          <a:graphicData uri="http://schemas.openxmlformats.org/presentationml/2006/ole">
            <mc:AlternateContent xmlns:mc="http://schemas.openxmlformats.org/markup-compatibility/2006">
              <mc:Choice xmlns:v="urn:schemas-microsoft-com:vml" Requires="v">
                <p:oleObj spid="_x0000_s1045" name="Equation" r:id="rId10" imgW="786240" imgH="237600" progId="Equation.3">
                  <p:embed/>
                </p:oleObj>
              </mc:Choice>
              <mc:Fallback>
                <p:oleObj name="Equation" r:id="rId10" imgW="786240" imgH="237600" progId="Equation.3">
                  <p:embed/>
                  <p:pic>
                    <p:nvPicPr>
                      <p:cNvPr id="1029"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5456" y="5767388"/>
                        <a:ext cx="128905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13</a:t>
            </a:r>
          </a:p>
        </p:txBody>
      </p:sp>
    </p:spTree>
    <p:extLst>
      <p:ext uri="{BB962C8B-B14F-4D97-AF65-F5344CB8AC3E}">
        <p14:creationId xmlns:p14="http://schemas.microsoft.com/office/powerpoint/2010/main" val="19627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38200" y="647114"/>
            <a:ext cx="8839200" cy="838200"/>
          </a:xfrm>
        </p:spPr>
        <p:txBody>
          <a:bodyPr/>
          <a:lstStyle/>
          <a:p>
            <a:r>
              <a:rPr lang="en-US" altLang="en-US" dirty="0">
                <a:ea typeface="ＭＳ Ｐゴシック" pitchFamily="34" charset="-128"/>
              </a:rPr>
              <a:t>The Best Line: Least Squares Method </a:t>
            </a:r>
          </a:p>
        </p:txBody>
      </p:sp>
      <p:sp>
        <p:nvSpPr>
          <p:cNvPr id="4" name="Slide Number Placeholder 3"/>
          <p:cNvSpPr>
            <a:spLocks noGrp="1"/>
          </p:cNvSpPr>
          <p:nvPr>
            <p:ph type="sldNum" sz="quarter" idx="10"/>
          </p:nvPr>
        </p:nvSpPr>
        <p:spPr/>
        <p:txBody>
          <a:bodyPr/>
          <a:lstStyle/>
          <a:p>
            <a:pPr>
              <a:defRPr/>
            </a:pPr>
            <a:r>
              <a:rPr lang="en-US" dirty="0">
                <a:solidFill>
                  <a:prstClr val="black">
                    <a:tint val="75000"/>
                  </a:prstClr>
                </a:solidFill>
              </a:rPr>
              <a:t>14</a:t>
            </a:r>
          </a:p>
        </p:txBody>
      </p:sp>
      <p:pic>
        <p:nvPicPr>
          <p:cNvPr id="32772" name="Picture 2" descr="C:\Users\30644.ISBDOMAIN1\Dropbox\Ours\BA course\Our Era as TA's\Term 2\Regression Analysis\Data Sets\Best Lin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85314"/>
            <a:ext cx="6193913" cy="460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88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838200" y="4288633"/>
            <a:ext cx="617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ＭＳ Ｐゴシック" pitchFamily="34" charset="-128"/>
              </a:defRPr>
            </a:lvl1pPr>
            <a:lvl2pPr marL="2857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marL="0" lvl="1" indent="0"/>
            <a:r>
              <a:rPr lang="en-US" altLang="en-US" dirty="0">
                <a:solidFill>
                  <a:prstClr val="black"/>
                </a:solidFill>
              </a:rPr>
              <a:t>Measure of strength of linear relationship, R</a:t>
            </a:r>
            <a:r>
              <a:rPr lang="en-US" altLang="en-US" baseline="30000" dirty="0">
                <a:solidFill>
                  <a:prstClr val="black"/>
                </a:solidFill>
              </a:rPr>
              <a:t>2</a:t>
            </a:r>
            <a:endParaRPr lang="en-US" altLang="en-US" dirty="0">
              <a:solidFill>
                <a:prstClr val="black"/>
              </a:solidFill>
            </a:endParaRPr>
          </a:p>
        </p:txBody>
      </p:sp>
      <p:sp>
        <p:nvSpPr>
          <p:cNvPr id="36867" name="Title 1"/>
          <p:cNvSpPr>
            <a:spLocks noGrp="1"/>
          </p:cNvSpPr>
          <p:nvPr>
            <p:ph type="title"/>
          </p:nvPr>
        </p:nvSpPr>
        <p:spPr>
          <a:xfrm>
            <a:off x="838200" y="607145"/>
            <a:ext cx="10233074" cy="838200"/>
          </a:xfrm>
        </p:spPr>
        <p:txBody>
          <a:bodyPr>
            <a:normAutofit fontScale="90000"/>
          </a:bodyPr>
          <a:lstStyle/>
          <a:p>
            <a:r>
              <a:rPr lang="en-US" altLang="en-US" dirty="0">
                <a:ea typeface="ＭＳ Ｐゴシック" pitchFamily="34" charset="-128"/>
              </a:rPr>
              <a:t>Simple Linear Regression: The Newspaper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1020977"/>
              </p:ext>
            </p:extLst>
          </p:nvPr>
        </p:nvGraphicFramePr>
        <p:xfrm>
          <a:off x="2667000" y="1989135"/>
          <a:ext cx="7010400" cy="2095504"/>
        </p:xfrm>
        <a:graphic>
          <a:graphicData uri="http://schemas.openxmlformats.org/drawingml/2006/table">
            <a:tbl>
              <a:tblPr/>
              <a:tblGrid>
                <a:gridCol w="1335088">
                  <a:extLst>
                    <a:ext uri="{9D8B030D-6E8A-4147-A177-3AD203B41FA5}">
                      <a16:colId xmlns:a16="http://schemas.microsoft.com/office/drawing/2014/main" val="20000"/>
                    </a:ext>
                  </a:extLst>
                </a:gridCol>
                <a:gridCol w="1155700">
                  <a:extLst>
                    <a:ext uri="{9D8B030D-6E8A-4147-A177-3AD203B41FA5}">
                      <a16:colId xmlns:a16="http://schemas.microsoft.com/office/drawing/2014/main" val="20001"/>
                    </a:ext>
                  </a:extLst>
                </a:gridCol>
                <a:gridCol w="1157287">
                  <a:extLst>
                    <a:ext uri="{9D8B030D-6E8A-4147-A177-3AD203B41FA5}">
                      <a16:colId xmlns:a16="http://schemas.microsoft.com/office/drawing/2014/main" val="20002"/>
                    </a:ext>
                  </a:extLst>
                </a:gridCol>
                <a:gridCol w="1049338">
                  <a:extLst>
                    <a:ext uri="{9D8B030D-6E8A-4147-A177-3AD203B41FA5}">
                      <a16:colId xmlns:a16="http://schemas.microsoft.com/office/drawing/2014/main" val="20003"/>
                    </a:ext>
                  </a:extLst>
                </a:gridCol>
                <a:gridCol w="1155700">
                  <a:extLst>
                    <a:ext uri="{9D8B030D-6E8A-4147-A177-3AD203B41FA5}">
                      <a16:colId xmlns:a16="http://schemas.microsoft.com/office/drawing/2014/main" val="20004"/>
                    </a:ext>
                  </a:extLst>
                </a:gridCol>
                <a:gridCol w="1157287">
                  <a:extLst>
                    <a:ext uri="{9D8B030D-6E8A-4147-A177-3AD203B41FA5}">
                      <a16:colId xmlns:a16="http://schemas.microsoft.com/office/drawing/2014/main" val="20005"/>
                    </a:ext>
                  </a:extLst>
                </a:gridCol>
              </a:tblGrid>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538DD5"/>
                          </a:solidFill>
                          <a:effectLst/>
                          <a:latin typeface="Calibri" pitchFamily="34" charset="0"/>
                          <a:ea typeface="ＭＳ Ｐゴシック" pitchFamily="34" charset="-128"/>
                        </a:rPr>
                        <a:t>Coefficients</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Estimate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Std. Error</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400" b="1" i="0" u="none" strike="noStrike" cap="none" normalizeH="0" baseline="0">
                          <a:ln>
                            <a:noFill/>
                          </a:ln>
                          <a:solidFill>
                            <a:srgbClr val="538DD5"/>
                          </a:solidFill>
                          <a:effectLst/>
                          <a:latin typeface="Calibri" pitchFamily="34" charset="0"/>
                          <a:ea typeface="ＭＳ Ｐゴシック" pitchFamily="34" charset="-128"/>
                        </a:rPr>
                        <a:t>t value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Pr(&gt;|t|)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Calibri" pitchFamily="34" charset="0"/>
                          <a:ea typeface="ＭＳ Ｐゴシック" pitchFamily="34" charset="-128"/>
                        </a:rPr>
                        <a:t>(Intercept)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13.83563</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35.80401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0.386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0.702</a:t>
                      </a:r>
                    </a:p>
                  </a:txBody>
                  <a:tcPr marL="12700" marR="12700" marT="1270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daily</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38DD5"/>
                          </a:solidFill>
                          <a:effectLst/>
                          <a:latin typeface="Calibri" pitchFamily="34" charset="0"/>
                          <a:ea typeface="ＭＳ Ｐゴシック" pitchFamily="34" charset="-128"/>
                        </a:rPr>
                        <a:t>1.33971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0.07075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18.935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&lt;2e-16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400" b="0" i="0" u="none" strike="noStrike" cap="none" normalizeH="0" baseline="0">
                          <a:ln>
                            <a:noFill/>
                          </a:ln>
                          <a:solidFill>
                            <a:srgbClr val="538DD5"/>
                          </a:solidFill>
                          <a:effectLst/>
                          <a:latin typeface="Calibri" pitchFamily="34" charset="0"/>
                          <a:ea typeface="ＭＳ Ｐゴシック" pitchFamily="34" charset="-128"/>
                        </a:rPr>
                        <a:t>Signif. codes:  0 '***' 0.001 '**' 0.01 '*' 0.05 '.' 0.1 ' ' 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Residual standard error</a:t>
                      </a:r>
                      <a:r>
                        <a:rPr kumimoji="0" lang="en-US" sz="1400" b="0" i="0" u="none" strike="noStrike" cap="none" normalizeH="0" baseline="0">
                          <a:ln>
                            <a:noFill/>
                          </a:ln>
                          <a:solidFill>
                            <a:srgbClr val="538DD5"/>
                          </a:solidFill>
                          <a:effectLst/>
                          <a:latin typeface="Calibri" pitchFamily="34" charset="0"/>
                          <a:ea typeface="ＭＳ Ｐゴシック" pitchFamily="34" charset="-128"/>
                        </a:rPr>
                        <a:t>: 109.4 on 32 degrees of freedom</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Calibri" pitchFamily="34" charset="0"/>
                          <a:ea typeface="ＭＳ Ｐゴシック" pitchFamily="34" charset="-128"/>
                        </a:rPr>
                        <a:t>Multiple R-squared</a:t>
                      </a:r>
                      <a:r>
                        <a:rPr kumimoji="0" lang="en-US" sz="1400" b="0" i="0" u="none" strike="noStrike" cap="none" normalizeH="0" baseline="0">
                          <a:ln>
                            <a:noFill/>
                          </a:ln>
                          <a:solidFill>
                            <a:srgbClr val="538DD5"/>
                          </a:solidFill>
                          <a:effectLst/>
                          <a:latin typeface="Calibri" pitchFamily="34" charset="0"/>
                          <a:ea typeface="ＭＳ Ｐゴシック" pitchFamily="34" charset="-128"/>
                        </a:rPr>
                        <a:t>:  0.9181, </a:t>
                      </a:r>
                      <a:r>
                        <a:rPr kumimoji="0" lang="en-US" sz="1400" b="1" i="0" u="none" strike="noStrike" cap="none" normalizeH="0" baseline="0">
                          <a:ln>
                            <a:noFill/>
                          </a:ln>
                          <a:solidFill>
                            <a:srgbClr val="538DD5"/>
                          </a:solidFill>
                          <a:effectLst/>
                          <a:latin typeface="Calibri" pitchFamily="34" charset="0"/>
                          <a:ea typeface="ＭＳ Ｐゴシック" pitchFamily="34" charset="-128"/>
                        </a:rPr>
                        <a:t>Adjusted R-squared</a:t>
                      </a:r>
                      <a:r>
                        <a:rPr kumimoji="0" lang="en-US" sz="1400" b="0" i="0" u="none" strike="noStrike" cap="none" normalizeH="0" baseline="0">
                          <a:ln>
                            <a:noFill/>
                          </a:ln>
                          <a:solidFill>
                            <a:srgbClr val="538DD5"/>
                          </a:solidFill>
                          <a:effectLst/>
                          <a:latin typeface="Calibri" pitchFamily="34" charset="0"/>
                          <a:ea typeface="ＭＳ Ｐゴシック" pitchFamily="34" charset="-128"/>
                        </a:rPr>
                        <a:t>:  0.9155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Calibri" pitchFamily="34" charset="0"/>
                          <a:ea typeface="ＭＳ Ｐゴシック" pitchFamily="34" charset="-128"/>
                        </a:rPr>
                        <a:t>F-statistic</a:t>
                      </a:r>
                      <a:r>
                        <a:rPr kumimoji="0" lang="en-US" sz="1400" b="0" i="0" u="none" strike="noStrike" cap="none" normalizeH="0" baseline="0" dirty="0">
                          <a:ln>
                            <a:noFill/>
                          </a:ln>
                          <a:solidFill>
                            <a:srgbClr val="538DD5"/>
                          </a:solidFill>
                          <a:effectLst/>
                          <a:latin typeface="Calibri" pitchFamily="34" charset="0"/>
                          <a:ea typeface="ＭＳ Ｐゴシック" pitchFamily="34" charset="-128"/>
                        </a:rPr>
                        <a:t>: 358.5 on 1 and 32 DF,  </a:t>
                      </a:r>
                      <a:r>
                        <a:rPr kumimoji="0" lang="en-US" sz="1400" b="1" i="0" u="none" strike="noStrike" cap="none" normalizeH="0" baseline="0" dirty="0">
                          <a:ln>
                            <a:noFill/>
                          </a:ln>
                          <a:solidFill>
                            <a:srgbClr val="538DD5"/>
                          </a:solidFill>
                          <a:effectLst/>
                          <a:latin typeface="Calibri" pitchFamily="34" charset="0"/>
                          <a:ea typeface="ＭＳ Ｐゴシック" pitchFamily="34" charset="-128"/>
                        </a:rPr>
                        <a:t>p-value</a:t>
                      </a:r>
                      <a:r>
                        <a:rPr kumimoji="0" lang="en-US" sz="1400" b="0" i="0" u="none" strike="noStrike" cap="none" normalizeH="0" baseline="0" dirty="0">
                          <a:ln>
                            <a:noFill/>
                          </a:ln>
                          <a:solidFill>
                            <a:srgbClr val="538DD5"/>
                          </a:solidFill>
                          <a:effectLst/>
                          <a:latin typeface="Calibri" pitchFamily="34" charset="0"/>
                          <a:ea typeface="ＭＳ Ｐゴシック" pitchFamily="34" charset="-128"/>
                        </a:rPr>
                        <a:t>: &lt; 2.2e-16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36908" name="TextBox 5"/>
          <p:cNvSpPr txBox="1">
            <a:spLocks noChangeArrowheads="1"/>
          </p:cNvSpPr>
          <p:nvPr/>
        </p:nvSpPr>
        <p:spPr bwMode="auto">
          <a:xfrm>
            <a:off x="838200" y="1503312"/>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Regression Output</a:t>
            </a:r>
          </a:p>
        </p:txBody>
      </p:sp>
      <p:sp>
        <p:nvSpPr>
          <p:cNvPr id="7" name="TextBox 6"/>
          <p:cNvSpPr txBox="1"/>
          <p:nvPr/>
        </p:nvSpPr>
        <p:spPr>
          <a:xfrm>
            <a:off x="2628900" y="4835553"/>
            <a:ext cx="70866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solidFill>
                  <a:prstClr val="black"/>
                </a:solidFill>
              </a:rPr>
              <a:t>Textbook Q 2.12 (e)</a:t>
            </a:r>
          </a:p>
          <a:p>
            <a:pPr>
              <a:defRPr/>
            </a:pPr>
            <a:r>
              <a:rPr lang="en-US" dirty="0">
                <a:solidFill>
                  <a:prstClr val="black"/>
                </a:solidFill>
              </a:rPr>
              <a:t>What proportion of the variability in Sunday circulation is accounted for by daily circulation?</a:t>
            </a:r>
          </a:p>
        </p:txBody>
      </p:sp>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18</a:t>
            </a:r>
          </a:p>
        </p:txBody>
      </p:sp>
    </p:spTree>
    <p:extLst>
      <p:ext uri="{BB962C8B-B14F-4D97-AF65-F5344CB8AC3E}">
        <p14:creationId xmlns:p14="http://schemas.microsoft.com/office/powerpoint/2010/main" val="66227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Regression Analysis</a:t>
            </a:r>
          </a:p>
        </p:txBody>
      </p:sp>
      <p:sp>
        <p:nvSpPr>
          <p:cNvPr id="3" name="Content Placeholder 2"/>
          <p:cNvSpPr>
            <a:spLocks noGrp="1"/>
          </p:cNvSpPr>
          <p:nvPr>
            <p:ph idx="1"/>
          </p:nvPr>
        </p:nvSpPr>
        <p:spPr>
          <a:xfrm>
            <a:off x="838200" y="1825625"/>
            <a:ext cx="10515600" cy="4778375"/>
          </a:xfrm>
        </p:spPr>
        <p:txBody>
          <a:bodyPr>
            <a:normAutofit/>
          </a:bodyPr>
          <a:lstStyle/>
          <a:p>
            <a:r>
              <a:rPr lang="en-US" sz="2400" dirty="0"/>
              <a:t>Agriculture - predicting current milk production</a:t>
            </a:r>
          </a:p>
          <a:p>
            <a:r>
              <a:rPr lang="en-US" sz="2400" dirty="0"/>
              <a:t>Industrial and Labor relations - Effects of labor laws amendments on cost of living </a:t>
            </a:r>
          </a:p>
          <a:p>
            <a:r>
              <a:rPr lang="en-US" sz="2400" dirty="0"/>
              <a:t>Government </a:t>
            </a:r>
            <a:r>
              <a:rPr lang="mr-IN" sz="2400" dirty="0"/>
              <a:t>–</a:t>
            </a:r>
            <a:r>
              <a:rPr lang="en-US" sz="2400" dirty="0"/>
              <a:t> predict domestic immigration</a:t>
            </a:r>
          </a:p>
          <a:p>
            <a:r>
              <a:rPr lang="en-US" sz="2400" dirty="0"/>
              <a:t>Environmental Sciences </a:t>
            </a:r>
            <a:r>
              <a:rPr lang="mr-IN" sz="2400" dirty="0"/>
              <a:t>–</a:t>
            </a:r>
            <a:r>
              <a:rPr lang="en-US" sz="2400" dirty="0"/>
              <a:t> relationship between water quality and land use</a:t>
            </a:r>
          </a:p>
          <a:p>
            <a:r>
              <a:rPr lang="en-US" sz="2400" dirty="0"/>
              <a:t>Industrial production </a:t>
            </a:r>
            <a:r>
              <a:rPr lang="mr-IN" sz="2400" dirty="0"/>
              <a:t>–</a:t>
            </a:r>
            <a:r>
              <a:rPr lang="en-US" sz="2400" dirty="0"/>
              <a:t> estimate the polishing time for new products to design  </a:t>
            </a:r>
          </a:p>
          <a:p>
            <a:r>
              <a:rPr lang="en-US" sz="2400" dirty="0"/>
              <a:t>Sports</a:t>
            </a:r>
            <a:r>
              <a:rPr lang="mr-IN" sz="2400" dirty="0"/>
              <a:t>–</a:t>
            </a:r>
            <a:r>
              <a:rPr lang="en-US" sz="2400" dirty="0"/>
              <a:t> predict the chances of winning</a:t>
            </a:r>
          </a:p>
          <a:p>
            <a:r>
              <a:rPr lang="en-US" sz="2400" dirty="0"/>
              <a:t>History </a:t>
            </a:r>
            <a:r>
              <a:rPr lang="mr-IN" sz="2400" dirty="0"/>
              <a:t>–</a:t>
            </a:r>
            <a:r>
              <a:rPr lang="en-US" sz="2400" dirty="0"/>
              <a:t> predict age of historical objects</a:t>
            </a:r>
          </a:p>
          <a:p>
            <a:r>
              <a:rPr lang="en-US" sz="2400" dirty="0"/>
              <a:t>Psychology </a:t>
            </a:r>
            <a:r>
              <a:rPr lang="mr-IN" sz="2400" dirty="0"/>
              <a:t>–</a:t>
            </a:r>
            <a:r>
              <a:rPr lang="en-US" sz="2400" dirty="0"/>
              <a:t> Social media campaigning in elections</a:t>
            </a:r>
          </a:p>
          <a:p>
            <a:endParaRPr lang="en-US" sz="2400" dirty="0"/>
          </a:p>
          <a:p>
            <a:endParaRPr lang="en-US" sz="2400" dirty="0"/>
          </a:p>
        </p:txBody>
      </p:sp>
    </p:spTree>
    <p:extLst>
      <p:ext uri="{BB962C8B-B14F-4D97-AF65-F5344CB8AC3E}">
        <p14:creationId xmlns:p14="http://schemas.microsoft.com/office/powerpoint/2010/main" val="1668474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838200" y="737383"/>
            <a:ext cx="10480431" cy="762000"/>
          </a:xfrm>
        </p:spPr>
        <p:txBody>
          <a:bodyPr>
            <a:noAutofit/>
          </a:bodyPr>
          <a:lstStyle/>
          <a:p>
            <a:r>
              <a:rPr lang="en-US" altLang="en-US" sz="4000" dirty="0">
                <a:ea typeface="ＭＳ Ｐゴシック" pitchFamily="34" charset="-128"/>
              </a:rPr>
              <a:t>Simple Linear Regression: Estimation &amp; Prediction</a:t>
            </a:r>
          </a:p>
        </p:txBody>
      </p:sp>
      <p:sp>
        <p:nvSpPr>
          <p:cNvPr id="2053" name="Content Placeholder 2"/>
          <p:cNvSpPr>
            <a:spLocks noGrp="1"/>
          </p:cNvSpPr>
          <p:nvPr>
            <p:ph idx="1"/>
          </p:nvPr>
        </p:nvSpPr>
        <p:spPr>
          <a:xfrm>
            <a:off x="838200" y="1545432"/>
            <a:ext cx="8839200" cy="4876800"/>
          </a:xfrm>
        </p:spPr>
        <p:txBody>
          <a:bodyPr/>
          <a:lstStyle/>
          <a:p>
            <a:r>
              <a:rPr lang="en-US" altLang="en-US" dirty="0">
                <a:ea typeface="ＭＳ Ｐゴシック" pitchFamily="34" charset="-128"/>
              </a:rPr>
              <a:t>Confidence interval for the slope</a:t>
            </a:r>
          </a:p>
          <a:p>
            <a:pPr lvl="1"/>
            <a:r>
              <a:rPr lang="en-US" altLang="en-US" dirty="0">
                <a:ea typeface="ＭＳ Ｐゴシック" pitchFamily="34" charset="-128"/>
              </a:rPr>
              <a:t>The (1-α)*100% confidence intervals are:</a:t>
            </a:r>
          </a:p>
          <a:p>
            <a:pPr>
              <a:buFont typeface="Arial" charset="0"/>
              <a:buNone/>
            </a:pPr>
            <a:r>
              <a:rPr lang="en-US" altLang="en-US" dirty="0">
                <a:ea typeface="ＭＳ Ｐゴシック" pitchFamily="34" charset="-128"/>
              </a:rPr>
              <a:t>      </a:t>
            </a:r>
          </a:p>
          <a:p>
            <a:pPr>
              <a:buFont typeface="Arial" charset="0"/>
              <a:buNone/>
            </a:pPr>
            <a:r>
              <a:rPr lang="en-US" altLang="en-US" dirty="0">
                <a:ea typeface="ＭＳ Ｐゴシック" pitchFamily="34" charset="-128"/>
              </a:rPr>
              <a:t>  </a:t>
            </a: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endParaRPr lang="en-US" altLang="en-US" dirty="0">
              <a:ea typeface="ＭＳ Ｐゴシック" pitchFamily="34" charset="-128"/>
            </a:endParaRPr>
          </a:p>
          <a:p>
            <a:pPr>
              <a:buFont typeface="Arial" charset="0"/>
              <a:buNone/>
            </a:pPr>
            <a:endParaRPr lang="en-US" altLang="en-US" dirty="0">
              <a:ea typeface="ＭＳ Ｐゴシック" pitchFamily="34" charset="-128"/>
            </a:endParaRPr>
          </a:p>
          <a:p>
            <a:pPr>
              <a:buFont typeface="Arial" charset="0"/>
              <a:buNone/>
            </a:pPr>
            <a:endParaRPr lang="en-US" altLang="en-US" dirty="0">
              <a:ea typeface="ＭＳ Ｐゴシック" pitchFamily="34" charset="-128"/>
            </a:endParaRPr>
          </a:p>
          <a:p>
            <a:pPr>
              <a:buFont typeface="Arial" charset="0"/>
              <a:buNone/>
            </a:pPr>
            <a:endParaRPr lang="en-US" altLang="en-US" dirty="0">
              <a:ea typeface="ＭＳ Ｐゴシック" pitchFamily="34" charset="-128"/>
            </a:endParaRPr>
          </a:p>
          <a:p>
            <a:pPr>
              <a:buFont typeface="Arial" charset="0"/>
              <a:buNone/>
            </a:pPr>
            <a:endParaRPr lang="en-US" altLang="en-US" dirty="0">
              <a:ea typeface="ＭＳ Ｐゴシック" pitchFamily="34" charset="-128"/>
            </a:endParaRPr>
          </a:p>
          <a:p>
            <a:endParaRPr lang="en-US" altLang="en-US" dirty="0">
              <a:ea typeface="ＭＳ Ｐゴシック" pitchFamily="34" charset="-128"/>
            </a:endParaRPr>
          </a:p>
        </p:txBody>
      </p:sp>
      <p:sp>
        <p:nvSpPr>
          <p:cNvPr id="4" name="TextBox 3"/>
          <p:cNvSpPr txBox="1"/>
          <p:nvPr/>
        </p:nvSpPr>
        <p:spPr>
          <a:xfrm>
            <a:off x="2590800" y="3952321"/>
            <a:ext cx="5105400" cy="6461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solidFill>
                  <a:prstClr val="black"/>
                </a:solidFill>
              </a:rPr>
              <a:t>Textbook Q 2.12 (c)</a:t>
            </a:r>
          </a:p>
          <a:p>
            <a:pPr>
              <a:defRPr/>
            </a:pPr>
            <a:r>
              <a:rPr lang="en-US" dirty="0">
                <a:solidFill>
                  <a:prstClr val="black"/>
                </a:solidFill>
              </a:rPr>
              <a:t>Obtain the 95% confidence intervals for  </a:t>
            </a:r>
          </a:p>
        </p:txBody>
      </p:sp>
      <p:graphicFrame>
        <p:nvGraphicFramePr>
          <p:cNvPr id="38916" name="Object 2"/>
          <p:cNvGraphicFramePr>
            <a:graphicFrameLocks noChangeAspect="1"/>
          </p:cNvGraphicFramePr>
          <p:nvPr>
            <p:extLst>
              <p:ext uri="{D42A27DB-BD31-4B8C-83A1-F6EECF244321}">
                <p14:modId xmlns:p14="http://schemas.microsoft.com/office/powerpoint/2010/main" val="4016000394"/>
              </p:ext>
            </p:extLst>
          </p:nvPr>
        </p:nvGraphicFramePr>
        <p:xfrm>
          <a:off x="6400801" y="4217434"/>
          <a:ext cx="593725" cy="347663"/>
        </p:xfrm>
        <a:graphic>
          <a:graphicData uri="http://schemas.openxmlformats.org/presentationml/2006/ole">
            <mc:AlternateContent xmlns:mc="http://schemas.openxmlformats.org/markup-compatibility/2006">
              <mc:Choice xmlns:v="urn:schemas-microsoft-com:vml" Requires="v">
                <p:oleObj spid="_x0000_s2058" name="Equation" r:id="rId3" imgW="356400" imgH="200880" progId="Equation.3">
                  <p:embed/>
                </p:oleObj>
              </mc:Choice>
              <mc:Fallback>
                <p:oleObj name="Equation" r:id="rId3" imgW="356400" imgH="200880" progId="Equation.3">
                  <p:embed/>
                  <p:pic>
                    <p:nvPicPr>
                      <p:cNvPr id="3891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4217434"/>
                        <a:ext cx="59372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51131905"/>
              </p:ext>
            </p:extLst>
          </p:nvPr>
        </p:nvGraphicFramePr>
        <p:xfrm>
          <a:off x="2590800" y="4944269"/>
          <a:ext cx="6096000" cy="1112838"/>
        </p:xfrm>
        <a:graphic>
          <a:graphicData uri="http://schemas.openxmlformats.org/drawingml/2006/table">
            <a:tbl>
              <a:tblPr firstRow="1" bandRow="1">
                <a:tableStyleId>{69CF1AB2-1976-4502-BF36-3FF5EA218861}</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946">
                <a:tc>
                  <a:txBody>
                    <a:bodyPr/>
                    <a:lstStyle/>
                    <a:p>
                      <a:r>
                        <a:rPr lang="en-US" sz="1800" dirty="0"/>
                        <a:t>Estimate</a:t>
                      </a:r>
                    </a:p>
                  </a:txBody>
                  <a:tcPr marT="45733" marB="45733"/>
                </a:tc>
                <a:tc>
                  <a:txBody>
                    <a:bodyPr/>
                    <a:lstStyle/>
                    <a:p>
                      <a:r>
                        <a:rPr lang="en-US" sz="1800" dirty="0"/>
                        <a:t>Lower</a:t>
                      </a:r>
                      <a:r>
                        <a:rPr lang="en-US" sz="1800" baseline="0" dirty="0"/>
                        <a:t> Limit</a:t>
                      </a:r>
                      <a:endParaRPr lang="en-US" sz="1800" dirty="0"/>
                    </a:p>
                  </a:txBody>
                  <a:tcPr marT="45733" marB="45733"/>
                </a:tc>
                <a:tc>
                  <a:txBody>
                    <a:bodyPr/>
                    <a:lstStyle/>
                    <a:p>
                      <a:r>
                        <a:rPr lang="en-US" sz="1800" dirty="0"/>
                        <a:t>Estimate</a:t>
                      </a:r>
                    </a:p>
                  </a:txBody>
                  <a:tcPr marT="45733" marB="45733"/>
                </a:tc>
                <a:tc>
                  <a:txBody>
                    <a:bodyPr/>
                    <a:lstStyle/>
                    <a:p>
                      <a:r>
                        <a:rPr lang="en-US" sz="1800" dirty="0"/>
                        <a:t>Upper Limit</a:t>
                      </a:r>
                    </a:p>
                  </a:txBody>
                  <a:tcPr marT="45733" marB="45733"/>
                </a:tc>
                <a:extLst>
                  <a:ext uri="{0D108BD9-81ED-4DB2-BD59-A6C34878D82A}">
                    <a16:rowId xmlns:a16="http://schemas.microsoft.com/office/drawing/2014/main" val="10000"/>
                  </a:ext>
                </a:extLst>
              </a:tr>
              <a:tr h="370946">
                <a:tc>
                  <a:txBody>
                    <a:bodyPr/>
                    <a:lstStyle/>
                    <a:p>
                      <a:r>
                        <a:rPr lang="en-US" sz="1800" dirty="0"/>
                        <a:t>(intercept)</a:t>
                      </a:r>
                    </a:p>
                  </a:txBody>
                  <a:tcPr marT="45733" marB="45733"/>
                </a:tc>
                <a:tc>
                  <a:txBody>
                    <a:bodyPr/>
                    <a:lstStyle/>
                    <a:p>
                      <a:r>
                        <a:rPr lang="en-US" sz="1800" dirty="0"/>
                        <a:t>-59.094743</a:t>
                      </a:r>
                    </a:p>
                  </a:txBody>
                  <a:tcPr marT="45733" marB="45733"/>
                </a:tc>
                <a:tc>
                  <a:txBody>
                    <a:bodyPr/>
                    <a:lstStyle/>
                    <a:p>
                      <a:r>
                        <a:rPr lang="en-US" sz="1800" b="0" i="0" u="none" strike="noStrike" dirty="0">
                          <a:solidFill>
                            <a:schemeClr val="tx1"/>
                          </a:solidFill>
                          <a:effectLst/>
                          <a:latin typeface="+mn-lt"/>
                        </a:rPr>
                        <a:t>13.83563</a:t>
                      </a:r>
                      <a:endParaRPr lang="en-US" sz="1800" b="0" dirty="0">
                        <a:solidFill>
                          <a:schemeClr val="tx1"/>
                        </a:solidFill>
                      </a:endParaRPr>
                    </a:p>
                  </a:txBody>
                  <a:tcPr marT="45733" marB="45733"/>
                </a:tc>
                <a:tc>
                  <a:txBody>
                    <a:bodyPr/>
                    <a:lstStyle/>
                    <a:p>
                      <a:r>
                        <a:rPr lang="en-US" sz="1800" dirty="0"/>
                        <a:t>86.766003</a:t>
                      </a:r>
                    </a:p>
                  </a:txBody>
                  <a:tcPr marT="45733" marB="45733"/>
                </a:tc>
                <a:extLst>
                  <a:ext uri="{0D108BD9-81ED-4DB2-BD59-A6C34878D82A}">
                    <a16:rowId xmlns:a16="http://schemas.microsoft.com/office/drawing/2014/main" val="10001"/>
                  </a:ext>
                </a:extLst>
              </a:tr>
              <a:tr h="370946">
                <a:tc>
                  <a:txBody>
                    <a:bodyPr/>
                    <a:lstStyle/>
                    <a:p>
                      <a:r>
                        <a:rPr lang="en-US" sz="1800" dirty="0"/>
                        <a:t>daily</a:t>
                      </a:r>
                    </a:p>
                  </a:txBody>
                  <a:tcPr marT="45733" marB="45733"/>
                </a:tc>
                <a:tc>
                  <a:txBody>
                    <a:bodyPr/>
                    <a:lstStyle/>
                    <a:p>
                      <a:r>
                        <a:rPr lang="en-US" sz="1800" dirty="0"/>
                        <a:t>1.195594</a:t>
                      </a:r>
                    </a:p>
                  </a:txBody>
                  <a:tcPr marT="45733" marB="45733"/>
                </a:tc>
                <a:tc>
                  <a:txBody>
                    <a:bodyPr/>
                    <a:lstStyle/>
                    <a:p>
                      <a:r>
                        <a:rPr lang="en-US" sz="1800" b="0" i="0" u="none" strike="noStrike" dirty="0">
                          <a:solidFill>
                            <a:schemeClr val="tx1"/>
                          </a:solidFill>
                          <a:effectLst/>
                          <a:latin typeface="+mn-lt"/>
                        </a:rPr>
                        <a:t>1.33971</a:t>
                      </a:r>
                      <a:endParaRPr lang="en-US" sz="1800" b="0" dirty="0">
                        <a:solidFill>
                          <a:schemeClr val="tx1"/>
                        </a:solidFill>
                      </a:endParaRPr>
                    </a:p>
                  </a:txBody>
                  <a:tcPr marT="45733" marB="45733"/>
                </a:tc>
                <a:tc>
                  <a:txBody>
                    <a:bodyPr/>
                    <a:lstStyle/>
                    <a:p>
                      <a:r>
                        <a:rPr lang="en-US" sz="1800" dirty="0"/>
                        <a:t>1.483836</a:t>
                      </a:r>
                    </a:p>
                  </a:txBody>
                  <a:tcPr marT="45733" marB="45733"/>
                </a:tc>
                <a:extLst>
                  <a:ext uri="{0D108BD9-81ED-4DB2-BD59-A6C34878D82A}">
                    <a16:rowId xmlns:a16="http://schemas.microsoft.com/office/drawing/2014/main" val="10002"/>
                  </a:ext>
                </a:extLst>
              </a:tr>
            </a:tbl>
          </a:graphicData>
        </a:graphic>
      </p:graphicFrame>
      <p:graphicFrame>
        <p:nvGraphicFramePr>
          <p:cNvPr id="2051" name="Object 5"/>
          <p:cNvGraphicFramePr>
            <a:graphicFrameLocks noChangeAspect="1"/>
          </p:cNvGraphicFramePr>
          <p:nvPr>
            <p:extLst>
              <p:ext uri="{D42A27DB-BD31-4B8C-83A1-F6EECF244321}">
                <p14:modId xmlns:p14="http://schemas.microsoft.com/office/powerpoint/2010/main" val="3897923981"/>
              </p:ext>
            </p:extLst>
          </p:nvPr>
        </p:nvGraphicFramePr>
        <p:xfrm>
          <a:off x="3198056" y="2397268"/>
          <a:ext cx="3082925" cy="1287462"/>
        </p:xfrm>
        <a:graphic>
          <a:graphicData uri="http://schemas.openxmlformats.org/presentationml/2006/ole">
            <mc:AlternateContent xmlns:mc="http://schemas.openxmlformats.org/markup-compatibility/2006">
              <mc:Choice xmlns:v="urn:schemas-microsoft-com:vml" Requires="v">
                <p:oleObj spid="_x0000_s2059" name="Equation" r:id="rId5" imgW="1298160" imgH="530280" progId="Equation.3">
                  <p:embed/>
                </p:oleObj>
              </mc:Choice>
              <mc:Fallback>
                <p:oleObj name="Equation" r:id="rId5" imgW="1298160" imgH="530280" progId="Equation.3">
                  <p:embed/>
                  <p:pic>
                    <p:nvPicPr>
                      <p:cNvPr id="2051"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8056" y="2397268"/>
                        <a:ext cx="3082925" cy="1287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7963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2739" y="419100"/>
            <a:ext cx="11746522" cy="838200"/>
          </a:xfrm>
        </p:spPr>
        <p:txBody>
          <a:bodyPr>
            <a:noAutofit/>
          </a:bodyPr>
          <a:lstStyle/>
          <a:p>
            <a:r>
              <a:rPr lang="en-US" altLang="en-US" sz="3600" dirty="0">
                <a:ea typeface="ＭＳ Ｐゴシック" pitchFamily="34" charset="-128"/>
              </a:rPr>
              <a:t>Bivariate Data: The Waist Circumference – Adipose Tissue data</a:t>
            </a:r>
          </a:p>
        </p:txBody>
      </p:sp>
      <p:sp>
        <p:nvSpPr>
          <p:cNvPr id="13315" name="Content Placeholder 2"/>
          <p:cNvSpPr>
            <a:spLocks noGrp="1"/>
          </p:cNvSpPr>
          <p:nvPr>
            <p:ph idx="1"/>
          </p:nvPr>
        </p:nvSpPr>
        <p:spPr>
          <a:xfrm>
            <a:off x="458372" y="1241444"/>
            <a:ext cx="10515600" cy="5298245"/>
          </a:xfrm>
        </p:spPr>
        <p:txBody>
          <a:bodyPr>
            <a:noAutofit/>
          </a:bodyPr>
          <a:lstStyle/>
          <a:p>
            <a:r>
              <a:rPr lang="en-US" altLang="en-US" sz="1800" dirty="0">
                <a:ea typeface="ＭＳ Ｐゴシック" pitchFamily="34" charset="-128"/>
              </a:rPr>
              <a:t>A business problem:</a:t>
            </a:r>
          </a:p>
          <a:p>
            <a:pPr>
              <a:buFont typeface="Arial" charset="0"/>
              <a:buNone/>
            </a:pPr>
            <a:r>
              <a:rPr lang="en-US" altLang="en-US" sz="1800" dirty="0">
                <a:ea typeface="ＭＳ Ｐゴシック" pitchFamily="34" charset="-128"/>
              </a:rPr>
              <a:t>The Waist Circumference – Adipose Tissue data</a:t>
            </a:r>
          </a:p>
          <a:p>
            <a:pPr lvl="1"/>
            <a:r>
              <a:rPr lang="en-US" altLang="en-US" sz="1800" dirty="0">
                <a:ea typeface="ＭＳ Ｐゴシック" pitchFamily="34" charset="-128"/>
              </a:rPr>
              <a:t>Studies have shown that individuals with excess </a:t>
            </a:r>
            <a:r>
              <a:rPr lang="en-US" altLang="en-US" sz="1800" i="1" dirty="0">
                <a:ea typeface="ＭＳ Ｐゴシック" pitchFamily="34" charset="-128"/>
              </a:rPr>
              <a:t>Adipose tissue (AT) </a:t>
            </a:r>
            <a:r>
              <a:rPr lang="en-US" altLang="en-US" sz="1800" dirty="0">
                <a:ea typeface="ＭＳ Ｐゴシック" pitchFamily="34" charset="-128"/>
              </a:rPr>
              <a:t>in the abdominal region have a higher risk of cardio-vascular diseases</a:t>
            </a:r>
          </a:p>
          <a:p>
            <a:pPr lvl="1"/>
            <a:r>
              <a:rPr lang="en-US" altLang="en-US" sz="1800" i="1" dirty="0">
                <a:ea typeface="ＭＳ Ｐゴシック" pitchFamily="34" charset="-128"/>
              </a:rPr>
              <a:t>Computed Tomography</a:t>
            </a:r>
            <a:r>
              <a:rPr lang="en-US" altLang="en-US" sz="1800" dirty="0">
                <a:ea typeface="ＭＳ Ｐゴシック" pitchFamily="34" charset="-128"/>
              </a:rPr>
              <a:t>, commonly called the CT Scan is the only technique that allows for the precise and reliable measurement of the AT (at any site in the body)</a:t>
            </a:r>
          </a:p>
          <a:p>
            <a:pPr lvl="1"/>
            <a:r>
              <a:rPr lang="en-US" altLang="en-US" sz="1800" dirty="0">
                <a:ea typeface="ＭＳ Ｐゴシック" pitchFamily="34" charset="-128"/>
              </a:rPr>
              <a:t>The problems with using the CT scan are:</a:t>
            </a:r>
          </a:p>
          <a:p>
            <a:pPr lvl="2"/>
            <a:r>
              <a:rPr lang="en-US" altLang="en-US" sz="1600" dirty="0">
                <a:ea typeface="ＭＳ Ｐゴシック" pitchFamily="34" charset="-128"/>
              </a:rPr>
              <a:t>Many physicians do not have access to this technology</a:t>
            </a:r>
          </a:p>
          <a:p>
            <a:pPr lvl="2"/>
            <a:r>
              <a:rPr lang="en-US" altLang="en-US" sz="1600" dirty="0">
                <a:ea typeface="ＭＳ Ｐゴシック" pitchFamily="34" charset="-128"/>
              </a:rPr>
              <a:t>Irradiation of the patient (suppresses the immune system)</a:t>
            </a:r>
          </a:p>
          <a:p>
            <a:pPr lvl="2"/>
            <a:r>
              <a:rPr lang="en-US" altLang="en-US" sz="1600" dirty="0">
                <a:ea typeface="ＭＳ Ｐゴシック" pitchFamily="34" charset="-128"/>
              </a:rPr>
              <a:t>Expensive</a:t>
            </a:r>
          </a:p>
          <a:p>
            <a:pPr lvl="1"/>
            <a:r>
              <a:rPr lang="en-US" altLang="en-US" sz="1800" dirty="0">
                <a:ea typeface="ＭＳ Ｐゴシック" pitchFamily="34" charset="-128"/>
              </a:rPr>
              <a:t>Is there a simpler yet reasonably accurate way to predict the AT area? i.e.</a:t>
            </a:r>
          </a:p>
          <a:p>
            <a:pPr lvl="2"/>
            <a:r>
              <a:rPr lang="en-US" altLang="en-US" sz="1600" dirty="0">
                <a:ea typeface="ＭＳ Ｐゴシック" pitchFamily="34" charset="-128"/>
              </a:rPr>
              <a:t>Easily available</a:t>
            </a:r>
          </a:p>
          <a:p>
            <a:pPr lvl="2"/>
            <a:r>
              <a:rPr lang="en-US" altLang="en-US" sz="1600" dirty="0">
                <a:ea typeface="ＭＳ Ｐゴシック" pitchFamily="34" charset="-128"/>
              </a:rPr>
              <a:t>Risk free</a:t>
            </a:r>
          </a:p>
          <a:p>
            <a:pPr lvl="2"/>
            <a:r>
              <a:rPr lang="en-US" altLang="en-US" sz="1600" dirty="0">
                <a:ea typeface="ＭＳ Ｐゴシック" pitchFamily="34" charset="-128"/>
              </a:rPr>
              <a:t>Inexpensive</a:t>
            </a:r>
            <a:r>
              <a:rPr lang="en-US" altLang="en-US" sz="1800" dirty="0">
                <a:ea typeface="ＭＳ Ｐゴシック" pitchFamily="34" charset="-128"/>
              </a:rPr>
              <a:t> </a:t>
            </a:r>
          </a:p>
          <a:p>
            <a:pPr lvl="1"/>
            <a:r>
              <a:rPr lang="en-US" altLang="en-US" sz="1800" dirty="0">
                <a:ea typeface="ＭＳ Ｐゴシック" pitchFamily="34" charset="-128"/>
              </a:rPr>
              <a:t>A group of researchers</a:t>
            </a:r>
            <a:r>
              <a:rPr lang="en-US" altLang="en-US" sz="1800" baseline="30000" dirty="0">
                <a:ea typeface="ＭＳ Ｐゴシック" pitchFamily="34" charset="-128"/>
              </a:rPr>
              <a:t>1</a:t>
            </a:r>
            <a:r>
              <a:rPr lang="en-US" altLang="en-US" sz="1800" i="1" baseline="30000" dirty="0">
                <a:ea typeface="ＭＳ Ｐゴシック" pitchFamily="34" charset="-128"/>
              </a:rPr>
              <a:t> </a:t>
            </a:r>
            <a:r>
              <a:rPr lang="en-US" altLang="en-US" sz="1800" i="1" dirty="0">
                <a:ea typeface="ＭＳ Ｐゴシック" pitchFamily="34" charset="-128"/>
              </a:rPr>
              <a:t> </a:t>
            </a:r>
            <a:r>
              <a:rPr lang="en-US" altLang="en-US" sz="1800" dirty="0">
                <a:ea typeface="ＭＳ Ｐゴシック" pitchFamily="34" charset="-128"/>
              </a:rPr>
              <a:t>conducted a study with the aim of predicting abdominal AT area using simple anthropometric measurements i.e. measurements on the human body</a:t>
            </a:r>
          </a:p>
          <a:p>
            <a:pPr lvl="1"/>
            <a:r>
              <a:rPr lang="en-US" altLang="en-US" sz="1800" dirty="0">
                <a:ea typeface="ＭＳ Ｐゴシック" pitchFamily="34" charset="-128"/>
              </a:rPr>
              <a:t>The Waist Circumference – Adipose Tissue data</a:t>
            </a:r>
            <a:r>
              <a:rPr lang="en-US" altLang="en-US" sz="1800" i="1" dirty="0">
                <a:ea typeface="ＭＳ Ｐゴシック" pitchFamily="34" charset="-128"/>
              </a:rPr>
              <a:t> </a:t>
            </a:r>
            <a:r>
              <a:rPr lang="en-US" altLang="en-US" sz="1800" dirty="0">
                <a:ea typeface="ＭＳ Ｐゴシック" pitchFamily="34" charset="-128"/>
              </a:rPr>
              <a:t>is a part of this study wherein the aim is to study how well waist circumference(WC) predicts the AT area.</a:t>
            </a:r>
          </a:p>
        </p:txBody>
      </p:sp>
      <p:sp>
        <p:nvSpPr>
          <p:cNvPr id="22532" name="TextBox 3"/>
          <p:cNvSpPr txBox="1">
            <a:spLocks noChangeArrowheads="1"/>
          </p:cNvSpPr>
          <p:nvPr/>
        </p:nvSpPr>
        <p:spPr bwMode="auto">
          <a:xfrm>
            <a:off x="5922498" y="6539689"/>
            <a:ext cx="64230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fr-FR" altLang="en-US" sz="1000" baseline="30000" dirty="0">
                <a:solidFill>
                  <a:prstClr val="black"/>
                </a:solidFill>
              </a:rPr>
              <a:t>1 </a:t>
            </a:r>
            <a:r>
              <a:rPr lang="fr-FR" altLang="en-US" sz="1000" dirty="0">
                <a:solidFill>
                  <a:prstClr val="black"/>
                </a:solidFill>
              </a:rPr>
              <a:t>Jean-Pierre </a:t>
            </a:r>
            <a:r>
              <a:rPr lang="fr-FR" altLang="en-US" sz="1000" dirty="0" err="1">
                <a:solidFill>
                  <a:prstClr val="black"/>
                </a:solidFill>
              </a:rPr>
              <a:t>Després</a:t>
            </a:r>
            <a:r>
              <a:rPr lang="fr-FR" altLang="en-US" sz="1000" dirty="0">
                <a:solidFill>
                  <a:prstClr val="black"/>
                </a:solidFill>
              </a:rPr>
              <a:t>, Denis Prud’homme, Marie-Christine Pouliot, Angelo Tremblay, and Claude Bouchard</a:t>
            </a:r>
            <a:endParaRPr lang="en-US" altLang="en-US" sz="1000" dirty="0">
              <a:solidFill>
                <a:prstClr val="black"/>
              </a:solidFill>
            </a:endParaRPr>
          </a:p>
        </p:txBody>
      </p:sp>
    </p:spTree>
    <p:extLst>
      <p:ext uri="{BB962C8B-B14F-4D97-AF65-F5344CB8AC3E}">
        <p14:creationId xmlns:p14="http://schemas.microsoft.com/office/powerpoint/2010/main" val="3001303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3315">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315">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3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220394" y="400050"/>
            <a:ext cx="11971606" cy="838200"/>
          </a:xfrm>
        </p:spPr>
        <p:txBody>
          <a:bodyPr>
            <a:noAutofit/>
          </a:bodyPr>
          <a:lstStyle/>
          <a:p>
            <a:r>
              <a:rPr lang="en-US" altLang="en-US" sz="3600" dirty="0">
                <a:ea typeface="ＭＳ Ｐゴシック" pitchFamily="34" charset="-128"/>
              </a:rPr>
              <a:t>Bivariate Data: The Waist Circumference – Adipose Tissue data </a:t>
            </a:r>
          </a:p>
        </p:txBody>
      </p:sp>
      <p:sp>
        <p:nvSpPr>
          <p:cNvPr id="23555" name="Content Placeholder 2"/>
          <p:cNvSpPr>
            <a:spLocks noGrp="1"/>
          </p:cNvSpPr>
          <p:nvPr>
            <p:ph idx="1"/>
          </p:nvPr>
        </p:nvSpPr>
        <p:spPr>
          <a:xfrm>
            <a:off x="1155895" y="1164566"/>
            <a:ext cx="8839200" cy="381000"/>
          </a:xfrm>
        </p:spPr>
        <p:txBody>
          <a:bodyPr>
            <a:normAutofit fontScale="85000" lnSpcReduction="20000"/>
          </a:bodyPr>
          <a:lstStyle/>
          <a:p>
            <a:r>
              <a:rPr lang="en-US" altLang="en-US" dirty="0">
                <a:ea typeface="ＭＳ Ｐゴシック" pitchFamily="34" charset="-128"/>
              </a:rPr>
              <a:t>The data! (Can be found in the </a:t>
            </a:r>
            <a:r>
              <a:rPr lang="en-US" altLang="en-US" i="1" dirty="0">
                <a:ea typeface="ＭＳ Ｐゴシック" pitchFamily="34" charset="-128"/>
              </a:rPr>
              <a:t>Datasets </a:t>
            </a:r>
            <a:r>
              <a:rPr lang="en-US" altLang="en-US" dirty="0">
                <a:ea typeface="ＭＳ Ｐゴシック" pitchFamily="34" charset="-128"/>
              </a:rPr>
              <a:t>folder on LMS, “</a:t>
            </a:r>
            <a:r>
              <a:rPr lang="en-US" altLang="ja-JP" i="1" dirty="0">
                <a:ea typeface="ＭＳ Ｐゴシック" pitchFamily="34" charset="-128"/>
              </a:rPr>
              <a:t>wc-at.csv</a:t>
            </a:r>
            <a:r>
              <a:rPr lang="en-US" altLang="en-US" i="1" dirty="0">
                <a:ea typeface="ＭＳ Ｐゴシック" pitchFamily="34" charset="-128"/>
              </a:rPr>
              <a:t>”</a:t>
            </a:r>
            <a:r>
              <a:rPr lang="en-US" altLang="ja-JP" dirty="0">
                <a:ea typeface="ＭＳ Ｐゴシック" pitchFamily="34" charset="-128"/>
              </a:rPr>
              <a:t>)</a:t>
            </a:r>
            <a:endParaRPr lang="en-US" altLang="en-US" dirty="0">
              <a:ea typeface="ＭＳ Ｐゴシック" pitchFamily="34" charset="-128"/>
            </a:endParaRPr>
          </a:p>
        </p:txBody>
      </p:sp>
      <p:graphicFrame>
        <p:nvGraphicFramePr>
          <p:cNvPr id="3" name="Table 2"/>
          <p:cNvGraphicFramePr>
            <a:graphicFrameLocks noGrp="1"/>
          </p:cNvGraphicFramePr>
          <p:nvPr>
            <p:extLst>
              <p:ext uri="{D42A27DB-BD31-4B8C-83A1-F6EECF244321}">
                <p14:modId xmlns:p14="http://schemas.microsoft.com/office/powerpoint/2010/main" val="409817591"/>
              </p:ext>
            </p:extLst>
          </p:nvPr>
        </p:nvGraphicFramePr>
        <p:xfrm>
          <a:off x="1437249" y="1659988"/>
          <a:ext cx="7924800" cy="4946650"/>
        </p:xfrm>
        <a:graphic>
          <a:graphicData uri="http://schemas.openxmlformats.org/drawingml/2006/table">
            <a:tbl>
              <a:tblPr/>
              <a:tblGrid>
                <a:gridCol w="1271588">
                  <a:extLst>
                    <a:ext uri="{9D8B030D-6E8A-4147-A177-3AD203B41FA5}">
                      <a16:colId xmlns:a16="http://schemas.microsoft.com/office/drawing/2014/main" val="20000"/>
                    </a:ext>
                  </a:extLst>
                </a:gridCol>
                <a:gridCol w="682625">
                  <a:extLst>
                    <a:ext uri="{9D8B030D-6E8A-4147-A177-3AD203B41FA5}">
                      <a16:colId xmlns:a16="http://schemas.microsoft.com/office/drawing/2014/main" val="20001"/>
                    </a:ext>
                  </a:extLst>
                </a:gridCol>
                <a:gridCol w="700087">
                  <a:extLst>
                    <a:ext uri="{9D8B030D-6E8A-4147-A177-3AD203B41FA5}">
                      <a16:colId xmlns:a16="http://schemas.microsoft.com/office/drawing/2014/main" val="20002"/>
                    </a:ext>
                  </a:extLst>
                </a:gridCol>
                <a:gridCol w="1271588">
                  <a:extLst>
                    <a:ext uri="{9D8B030D-6E8A-4147-A177-3AD203B41FA5}">
                      <a16:colId xmlns:a16="http://schemas.microsoft.com/office/drawing/2014/main" val="20003"/>
                    </a:ext>
                  </a:extLst>
                </a:gridCol>
                <a:gridCol w="681037">
                  <a:extLst>
                    <a:ext uri="{9D8B030D-6E8A-4147-A177-3AD203B41FA5}">
                      <a16:colId xmlns:a16="http://schemas.microsoft.com/office/drawing/2014/main" val="20004"/>
                    </a:ext>
                  </a:extLst>
                </a:gridCol>
                <a:gridCol w="682625">
                  <a:extLst>
                    <a:ext uri="{9D8B030D-6E8A-4147-A177-3AD203B41FA5}">
                      <a16:colId xmlns:a16="http://schemas.microsoft.com/office/drawing/2014/main" val="20005"/>
                    </a:ext>
                  </a:extLst>
                </a:gridCol>
                <a:gridCol w="1271588">
                  <a:extLst>
                    <a:ext uri="{9D8B030D-6E8A-4147-A177-3AD203B41FA5}">
                      <a16:colId xmlns:a16="http://schemas.microsoft.com/office/drawing/2014/main" val="20006"/>
                    </a:ext>
                  </a:extLst>
                </a:gridCol>
                <a:gridCol w="681037">
                  <a:extLst>
                    <a:ext uri="{9D8B030D-6E8A-4147-A177-3AD203B41FA5}">
                      <a16:colId xmlns:a16="http://schemas.microsoft.com/office/drawing/2014/main" val="20007"/>
                    </a:ext>
                  </a:extLst>
                </a:gridCol>
                <a:gridCol w="682625">
                  <a:extLst>
                    <a:ext uri="{9D8B030D-6E8A-4147-A177-3AD203B41FA5}">
                      <a16:colId xmlns:a16="http://schemas.microsoft.com/office/drawing/2014/main" val="20008"/>
                    </a:ext>
                  </a:extLst>
                </a:gridCol>
              </a:tblGrid>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74.75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25.72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217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25.89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74.02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55.48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42.8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73.13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74.65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29.84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71.85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21.68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50.88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366092"/>
                          </a:solidFill>
                          <a:effectLst/>
                          <a:latin typeface="Calibri" pitchFamily="34" charset="0"/>
                          <a:ea typeface="ＭＳ Ｐゴシック" pitchFamily="34" charset="-128"/>
                        </a:rPr>
                        <a:t>80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29.08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32.98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96.54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32.22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28.32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366092"/>
                          </a:solidFill>
                          <a:effectLst/>
                          <a:latin typeface="Calibri" pitchFamily="34" charset="0"/>
                          <a:ea typeface="ＭＳ Ｐゴシック" pitchFamily="34" charset="-128"/>
                        </a:rPr>
                        <a:t>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43.86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65.92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38.21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81.29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42.48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30.96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90.73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68.85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55.78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43.78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74.15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33.41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41.71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43.35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58.16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29.31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88.85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76.85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86.3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1"/>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40.25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70.77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2"/>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35.43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75.08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3"/>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60.09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57.05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4"/>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45.84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84.9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99.73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5"/>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27.96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6"/>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7"/>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90.41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8"/>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78.89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9"/>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64.75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0"/>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72.56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1"/>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89.31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97.13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62.2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2"/>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78.94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3"/>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83.55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87.99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4"/>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154</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109</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108.5</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208</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35"/>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100</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 </a:t>
                      </a:r>
                    </a:p>
                  </a:txBody>
                  <a:tcPr marL="7734" marR="7734" marT="7735" marB="0"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36"/>
                  </a:ext>
                </a:extLst>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366092"/>
                          </a:solidFill>
                          <a:effectLst/>
                          <a:latin typeface="Calibri" pitchFamily="34" charset="0"/>
                          <a:ea typeface="ＭＳ Ｐゴシック" pitchFamily="34" charset="-128"/>
                        </a:rPr>
                        <a:t>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74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123</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366092"/>
                          </a:solidFill>
                          <a:effectLst/>
                          <a:latin typeface="Calibri" pitchFamily="34" charset="0"/>
                          <a:ea typeface="ＭＳ Ｐゴシック" pitchFamily="34" charset="-128"/>
                        </a:rPr>
                        <a:t> </a:t>
                      </a:r>
                    </a:p>
                  </a:txBody>
                  <a:tcPr marL="7734" marR="7734" marT="7735"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dirty="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37"/>
                  </a:ext>
                </a:extLst>
              </a:tr>
            </a:tbl>
          </a:graphicData>
        </a:graphic>
      </p:graphicFrame>
    </p:spTree>
    <p:extLst>
      <p:ext uri="{BB962C8B-B14F-4D97-AF65-F5344CB8AC3E}">
        <p14:creationId xmlns:p14="http://schemas.microsoft.com/office/powerpoint/2010/main" val="1925432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757238" y="578900"/>
            <a:ext cx="8839200" cy="838200"/>
          </a:xfrm>
        </p:spPr>
        <p:txBody>
          <a:bodyPr>
            <a:normAutofit fontScale="90000"/>
          </a:bodyPr>
          <a:lstStyle/>
          <a:p>
            <a:r>
              <a:rPr lang="en-US" altLang="en-US" dirty="0">
                <a:ea typeface="ＭＳ Ｐゴシック" pitchFamily="34" charset="-128"/>
              </a:rPr>
              <a:t>Dot Plot: The Waist Circumference – Adipose Tissue data</a:t>
            </a:r>
          </a:p>
        </p:txBody>
      </p:sp>
      <p:pic>
        <p:nvPicPr>
          <p:cNvPr id="15366" name="Picture 12" descr="C:\Users\30644.ISBDOMAIN1\Dropbox\Ours\BA course\Our Era as TA's\Term 2\Regression Analysis\Data Sets\BoxPlot_W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6" y="1702582"/>
            <a:ext cx="2068310" cy="2097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3" descr="C:\Users\30644.ISBDOMAIN1\Dropbox\Ours\BA course\Our Era as TA's\Term 2\Regression Analysis\Data Sets\BoxPlot_A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26" y="4383870"/>
            <a:ext cx="2072438" cy="210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0624" y="1778782"/>
            <a:ext cx="5322836" cy="237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6824" y="4217182"/>
            <a:ext cx="5152197" cy="2443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71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5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838200" y="647700"/>
            <a:ext cx="8839200" cy="838200"/>
          </a:xfrm>
        </p:spPr>
        <p:txBody>
          <a:bodyPr>
            <a:noAutofit/>
          </a:bodyPr>
          <a:lstStyle/>
          <a:p>
            <a:r>
              <a:rPr lang="en-US" altLang="en-US" sz="4000" dirty="0">
                <a:ea typeface="ＭＳ Ｐゴシック" pitchFamily="34" charset="-128"/>
              </a:rPr>
              <a:t>Scatter Plot: The Waist Circumference – Adipose Tissue data</a:t>
            </a:r>
          </a:p>
        </p:txBody>
      </p:sp>
      <p:sp>
        <p:nvSpPr>
          <p:cNvPr id="8" name="TextBox 7"/>
          <p:cNvSpPr txBox="1"/>
          <p:nvPr/>
        </p:nvSpPr>
        <p:spPr>
          <a:xfrm>
            <a:off x="6477000" y="2971801"/>
            <a:ext cx="4114800" cy="6461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solidFill>
                  <a:prstClr val="black"/>
                </a:solidFill>
              </a:rPr>
              <a:t>CPQ-1:</a:t>
            </a:r>
          </a:p>
          <a:p>
            <a:pPr>
              <a:defRPr/>
            </a:pPr>
            <a:r>
              <a:rPr lang="en-US" dirty="0">
                <a:solidFill>
                  <a:prstClr val="black"/>
                </a:solidFill>
              </a:rPr>
              <a:t>Note two observations about this graph</a:t>
            </a:r>
          </a:p>
        </p:txBody>
      </p:sp>
      <p:pic>
        <p:nvPicPr>
          <p:cNvPr id="25605" name="Picture 6" descr="C:\Users\30644.ISBDOMAIN1\Dropbox\Ours\BA course\Our Era as TA's\Term 2\Regression Analysis\Data Sets\Rplo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453" y="1776412"/>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032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438400" y="4687839"/>
            <a:ext cx="64008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solidFill>
                  <a:prstClr val="black"/>
                </a:solidFill>
              </a:rPr>
              <a:t>CPQ-2:</a:t>
            </a:r>
          </a:p>
          <a:p>
            <a:pPr>
              <a:defRPr/>
            </a:pPr>
            <a:r>
              <a:rPr lang="en-US" dirty="0">
                <a:solidFill>
                  <a:prstClr val="black"/>
                </a:solidFill>
              </a:rPr>
              <a:t>What if the Waist circumference was Zero or Ten? Does the prediction make sense then?</a:t>
            </a:r>
          </a:p>
        </p:txBody>
      </p:sp>
      <p:sp>
        <p:nvSpPr>
          <p:cNvPr id="39940" name="Title 1"/>
          <p:cNvSpPr txBox="1">
            <a:spLocks/>
          </p:cNvSpPr>
          <p:nvPr/>
        </p:nvSpPr>
        <p:spPr bwMode="auto">
          <a:xfrm>
            <a:off x="593188" y="739776"/>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4000" dirty="0">
                <a:latin typeface="+mj-lt"/>
              </a:rPr>
              <a:t>Simple Linear Regression: The AT-WC Data</a:t>
            </a:r>
          </a:p>
        </p:txBody>
      </p:sp>
      <p:sp>
        <p:nvSpPr>
          <p:cNvPr id="39941" name="Content Placeholder 2"/>
          <p:cNvSpPr>
            <a:spLocks noGrp="1"/>
          </p:cNvSpPr>
          <p:nvPr>
            <p:ph idx="1"/>
          </p:nvPr>
        </p:nvSpPr>
        <p:spPr>
          <a:xfrm>
            <a:off x="593188" y="1368084"/>
            <a:ext cx="8839200" cy="533400"/>
          </a:xfrm>
        </p:spPr>
        <p:txBody>
          <a:bodyPr/>
          <a:lstStyle/>
          <a:p>
            <a:pPr marL="0" indent="0">
              <a:buNone/>
            </a:pPr>
            <a:r>
              <a:rPr lang="en-US" altLang="en-US" sz="2400" dirty="0">
                <a:ea typeface="ＭＳ Ｐゴシック" pitchFamily="34" charset="-128"/>
              </a:rPr>
              <a:t>Regression Output</a:t>
            </a:r>
          </a:p>
        </p:txBody>
      </p:sp>
      <p:graphicFrame>
        <p:nvGraphicFramePr>
          <p:cNvPr id="13" name="Content Placeholder 3"/>
          <p:cNvGraphicFramePr>
            <a:graphicFrameLocks noGrp="1"/>
          </p:cNvGraphicFramePr>
          <p:nvPr>
            <p:extLst>
              <p:ext uri="{D42A27DB-BD31-4B8C-83A1-F6EECF244321}">
                <p14:modId xmlns:p14="http://schemas.microsoft.com/office/powerpoint/2010/main" val="1086994794"/>
              </p:ext>
            </p:extLst>
          </p:nvPr>
        </p:nvGraphicFramePr>
        <p:xfrm>
          <a:off x="2438400" y="2104206"/>
          <a:ext cx="7010400" cy="2138366"/>
        </p:xfrm>
        <a:graphic>
          <a:graphicData uri="http://schemas.openxmlformats.org/drawingml/2006/table">
            <a:tbl>
              <a:tblPr/>
              <a:tblGrid>
                <a:gridCol w="1335088">
                  <a:extLst>
                    <a:ext uri="{9D8B030D-6E8A-4147-A177-3AD203B41FA5}">
                      <a16:colId xmlns:a16="http://schemas.microsoft.com/office/drawing/2014/main" val="20000"/>
                    </a:ext>
                  </a:extLst>
                </a:gridCol>
                <a:gridCol w="1155700">
                  <a:extLst>
                    <a:ext uri="{9D8B030D-6E8A-4147-A177-3AD203B41FA5}">
                      <a16:colId xmlns:a16="http://schemas.microsoft.com/office/drawing/2014/main" val="20001"/>
                    </a:ext>
                  </a:extLst>
                </a:gridCol>
                <a:gridCol w="1157287">
                  <a:extLst>
                    <a:ext uri="{9D8B030D-6E8A-4147-A177-3AD203B41FA5}">
                      <a16:colId xmlns:a16="http://schemas.microsoft.com/office/drawing/2014/main" val="20002"/>
                    </a:ext>
                  </a:extLst>
                </a:gridCol>
                <a:gridCol w="1049338">
                  <a:extLst>
                    <a:ext uri="{9D8B030D-6E8A-4147-A177-3AD203B41FA5}">
                      <a16:colId xmlns:a16="http://schemas.microsoft.com/office/drawing/2014/main" val="20003"/>
                    </a:ext>
                  </a:extLst>
                </a:gridCol>
                <a:gridCol w="1155700">
                  <a:extLst>
                    <a:ext uri="{9D8B030D-6E8A-4147-A177-3AD203B41FA5}">
                      <a16:colId xmlns:a16="http://schemas.microsoft.com/office/drawing/2014/main" val="20004"/>
                    </a:ext>
                  </a:extLst>
                </a:gridCol>
                <a:gridCol w="1157287">
                  <a:extLst>
                    <a:ext uri="{9D8B030D-6E8A-4147-A177-3AD203B41FA5}">
                      <a16:colId xmlns:a16="http://schemas.microsoft.com/office/drawing/2014/main" val="20005"/>
                    </a:ext>
                  </a:extLst>
                </a:gridCol>
              </a:tblGrid>
              <a:tr h="3048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400" b="1" i="0" u="none" strike="noStrike" cap="none" normalizeH="0" baseline="0" dirty="0">
                          <a:ln>
                            <a:noFill/>
                          </a:ln>
                          <a:solidFill>
                            <a:srgbClr val="538DD5"/>
                          </a:solidFill>
                          <a:effectLst/>
                          <a:latin typeface="+mj-lt"/>
                          <a:ea typeface="ＭＳ Ｐゴシック" pitchFamily="34" charset="-128"/>
                        </a:rPr>
                        <a:t>Coefficients</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mj-lt"/>
                          <a:ea typeface="ＭＳ Ｐゴシック" pitchFamily="34" charset="-128"/>
                        </a:rPr>
                        <a:t>Estimate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mj-lt"/>
                          <a:ea typeface="ＭＳ Ｐゴシック" pitchFamily="34" charset="-128"/>
                        </a:rPr>
                        <a:t>Std. Error</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400" b="1" i="0" u="none" strike="noStrike" cap="none" normalizeH="0" baseline="0" dirty="0">
                          <a:ln>
                            <a:noFill/>
                          </a:ln>
                          <a:solidFill>
                            <a:srgbClr val="538DD5"/>
                          </a:solidFill>
                          <a:effectLst/>
                          <a:latin typeface="+mj-lt"/>
                          <a:ea typeface="ＭＳ Ｐゴシック" pitchFamily="34" charset="-128"/>
                        </a:rPr>
                        <a:t>t value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mj-lt"/>
                          <a:ea typeface="ＭＳ Ｐゴシック" pitchFamily="34" charset="-128"/>
                        </a:rPr>
                        <a:t>Pr(&gt;|t|)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mj-lt"/>
                          <a:ea typeface="ＭＳ Ｐゴシック" pitchFamily="34" charset="-128"/>
                        </a:rPr>
                        <a:t>(Intercept)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38DD5"/>
                          </a:solidFill>
                          <a:effectLst/>
                          <a:latin typeface="+mj-lt"/>
                          <a:ea typeface="ＭＳ Ｐゴシック" pitchFamily="34" charset="-128"/>
                        </a:rPr>
                        <a:t>-215.9815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38DD5"/>
                          </a:solidFill>
                          <a:effectLst/>
                          <a:latin typeface="+mj-lt"/>
                          <a:ea typeface="ＭＳ Ｐゴシック" pitchFamily="34" charset="-128"/>
                        </a:rPr>
                        <a:t>21.7963</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38DD5"/>
                          </a:solidFill>
                          <a:effectLst/>
                          <a:latin typeface="+mj-lt"/>
                          <a:ea typeface="ＭＳ Ｐゴシック" pitchFamily="34" charset="-128"/>
                        </a:rPr>
                        <a:t>-9.909</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lang="en-US" sz="1400" b="0" i="0" kern="1200" dirty="0">
                          <a:solidFill>
                            <a:srgbClr val="538DD5"/>
                          </a:solidFill>
                          <a:latin typeface="+mj-lt"/>
                          <a:ea typeface="+mn-ea"/>
                          <a:cs typeface="+mn-cs"/>
                        </a:rPr>
                        <a:t>&lt;2e-16</a:t>
                      </a:r>
                      <a:endParaRPr kumimoji="0" lang="en-US" sz="1400" b="0" i="0" u="none" strike="noStrike" cap="none" normalizeH="0" baseline="0" dirty="0">
                        <a:ln>
                          <a:noFill/>
                        </a:ln>
                        <a:solidFill>
                          <a:srgbClr val="538DD5"/>
                        </a:solidFill>
                        <a:effectLst/>
                        <a:latin typeface="+mj-lt"/>
                        <a:ea typeface="ＭＳ Ｐゴシック" pitchFamily="34" charset="-128"/>
                      </a:endParaRPr>
                    </a:p>
                  </a:txBody>
                  <a:tcPr marL="12700" marR="12700" marT="1270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538DD5"/>
                          </a:solidFill>
                          <a:effectLst/>
                          <a:latin typeface="+mj-lt"/>
                          <a:ea typeface="ＭＳ Ｐゴシック" pitchFamily="34" charset="-128"/>
                        </a:rPr>
                        <a:t>Waist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a:solidFill>
                            <a:srgbClr val="538DD5"/>
                          </a:solidFill>
                          <a:latin typeface="+mj-lt"/>
                          <a:ea typeface="+mn-ea"/>
                          <a:cs typeface="+mn-cs"/>
                        </a:rPr>
                        <a:t>3.4589</a:t>
                      </a:r>
                      <a:endParaRPr kumimoji="0" lang="en-US" sz="1400" b="0" i="0" u="none" strike="noStrike" cap="none" normalizeH="0" baseline="0" dirty="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a:solidFill>
                            <a:srgbClr val="538DD5"/>
                          </a:solidFill>
                          <a:latin typeface="+mj-lt"/>
                          <a:ea typeface="+mn-ea"/>
                          <a:cs typeface="+mn-cs"/>
                        </a:rPr>
                        <a:t>0.2347</a:t>
                      </a:r>
                      <a:endParaRPr kumimoji="0" lang="en-US" sz="1400" b="0" i="0" u="none" strike="noStrike" cap="none" normalizeH="0" baseline="0" dirty="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a:solidFill>
                            <a:srgbClr val="538DD5"/>
                          </a:solidFill>
                          <a:latin typeface="+mj-lt"/>
                          <a:ea typeface="+mn-ea"/>
                          <a:cs typeface="+mn-cs"/>
                        </a:rPr>
                        <a:t>14.740</a:t>
                      </a:r>
                      <a:endParaRPr kumimoji="0" lang="en-US" sz="1400" b="0" i="0" u="none" strike="noStrike" cap="none" normalizeH="0" baseline="0" dirty="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a:solidFill>
                            <a:srgbClr val="538DD5"/>
                          </a:solidFill>
                          <a:latin typeface="+mj-lt"/>
                          <a:ea typeface="+mn-ea"/>
                          <a:cs typeface="+mn-cs"/>
                        </a:rPr>
                        <a:t>&lt;2e-16</a:t>
                      </a:r>
                      <a:endParaRPr kumimoji="0" lang="en-US" sz="1400" b="0" i="0" u="none" strike="noStrike" cap="none" normalizeH="0" baseline="0" dirty="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538DD5"/>
                          </a:solidFill>
                          <a:effectLst/>
                          <a:latin typeface="+mj-lt"/>
                          <a:ea typeface="ＭＳ Ｐゴシック" pitchFamily="34" charset="-128"/>
                        </a:rPr>
                        <a: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400" b="0" i="0" u="none" strike="noStrike" cap="none" normalizeH="0" baseline="0" dirty="0">
                          <a:ln>
                            <a:noFill/>
                          </a:ln>
                          <a:solidFill>
                            <a:srgbClr val="538DD5"/>
                          </a:solidFill>
                          <a:effectLst/>
                          <a:latin typeface="+mj-lt"/>
                          <a:ea typeface="ＭＳ Ｐゴシック" pitchFamily="34" charset="-128"/>
                        </a:rPr>
                        <a:t>Signif. codes:  0 '***' 0.001 '**' 0.01 '*' 0.05 '.' 0.1 ' ' 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mj-lt"/>
                          <a:ea typeface="ＭＳ Ｐゴシック" pitchFamily="34" charset="-128"/>
                        </a:rPr>
                        <a:t>Residual standard error</a:t>
                      </a:r>
                      <a:r>
                        <a:rPr kumimoji="0" lang="en-US" sz="1400" b="0" i="0" u="none" strike="noStrike" cap="none" normalizeH="0" baseline="0" dirty="0">
                          <a:ln>
                            <a:noFill/>
                          </a:ln>
                          <a:solidFill>
                            <a:srgbClr val="538DD5"/>
                          </a:solidFill>
                          <a:effectLst/>
                          <a:latin typeface="+mj-lt"/>
                          <a:ea typeface="ＭＳ Ｐゴシック" pitchFamily="34" charset="-128"/>
                        </a:rPr>
                        <a:t>: 33.06 on 107 degrees of freedom</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mj-lt"/>
                          <a:ea typeface="ＭＳ Ｐゴシック" pitchFamily="34" charset="-128"/>
                        </a:rPr>
                        <a:t>Multiple R-squared</a:t>
                      </a:r>
                      <a:r>
                        <a:rPr kumimoji="0" lang="en-US" sz="1400" b="0" i="0" u="none" strike="noStrike" cap="none" normalizeH="0" baseline="0" dirty="0">
                          <a:ln>
                            <a:noFill/>
                          </a:ln>
                          <a:solidFill>
                            <a:srgbClr val="538DD5"/>
                          </a:solidFill>
                          <a:effectLst/>
                          <a:latin typeface="+mj-lt"/>
                          <a:ea typeface="ＭＳ Ｐゴシック" pitchFamily="34" charset="-128"/>
                        </a:rPr>
                        <a:t>:  0.67, </a:t>
                      </a:r>
                      <a:r>
                        <a:rPr kumimoji="0" lang="en-US" sz="1400" b="1" i="0" u="none" strike="noStrike" cap="none" normalizeH="0" baseline="0" dirty="0">
                          <a:ln>
                            <a:noFill/>
                          </a:ln>
                          <a:solidFill>
                            <a:srgbClr val="538DD5"/>
                          </a:solidFill>
                          <a:effectLst/>
                          <a:latin typeface="+mj-lt"/>
                          <a:ea typeface="ＭＳ Ｐゴシック" pitchFamily="34" charset="-128"/>
                        </a:rPr>
                        <a:t>Adjusted R-squared</a:t>
                      </a:r>
                      <a:r>
                        <a:rPr kumimoji="0" lang="en-US" sz="1400" b="0" i="0" u="none" strike="noStrike" cap="none" normalizeH="0" baseline="0" dirty="0">
                          <a:ln>
                            <a:noFill/>
                          </a:ln>
                          <a:solidFill>
                            <a:srgbClr val="538DD5"/>
                          </a:solidFill>
                          <a:effectLst/>
                          <a:latin typeface="+mj-lt"/>
                          <a:ea typeface="ＭＳ Ｐゴシック" pitchFamily="34" charset="-128"/>
                        </a:rPr>
                        <a:t>:  0.667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538DD5"/>
                          </a:solidFill>
                          <a:effectLst/>
                          <a:latin typeface="+mj-lt"/>
                          <a:ea typeface="ＭＳ Ｐゴシック" pitchFamily="34" charset="-128"/>
                        </a:rPr>
                        <a:t>F-statistic</a:t>
                      </a:r>
                      <a:r>
                        <a:rPr kumimoji="0" lang="en-US" sz="1400" b="0" i="0" u="none" strike="noStrike" cap="none" normalizeH="0" baseline="0" dirty="0">
                          <a:ln>
                            <a:noFill/>
                          </a:ln>
                          <a:solidFill>
                            <a:srgbClr val="538DD5"/>
                          </a:solidFill>
                          <a:effectLst/>
                          <a:latin typeface="+mj-lt"/>
                          <a:ea typeface="ＭＳ Ｐゴシック" pitchFamily="34" charset="-128"/>
                        </a:rPr>
                        <a:t>: 217.3 on 1 and 107 DF,  </a:t>
                      </a:r>
                      <a:r>
                        <a:rPr kumimoji="0" lang="en-US" sz="1400" b="1" i="0" u="none" strike="noStrike" cap="none" normalizeH="0" baseline="0" dirty="0">
                          <a:ln>
                            <a:noFill/>
                          </a:ln>
                          <a:solidFill>
                            <a:srgbClr val="538DD5"/>
                          </a:solidFill>
                          <a:effectLst/>
                          <a:latin typeface="+mj-lt"/>
                          <a:ea typeface="ＭＳ Ｐゴシック" pitchFamily="34" charset="-128"/>
                        </a:rPr>
                        <a:t>p-value</a:t>
                      </a:r>
                      <a:r>
                        <a:rPr kumimoji="0" lang="en-US" sz="1400" b="0" i="0" u="none" strike="noStrike" cap="none" normalizeH="0" baseline="0" dirty="0">
                          <a:ln>
                            <a:noFill/>
                          </a:ln>
                          <a:solidFill>
                            <a:srgbClr val="538DD5"/>
                          </a:solidFill>
                          <a:effectLst/>
                          <a:latin typeface="+mj-lt"/>
                          <a:ea typeface="ＭＳ Ｐゴシック" pitchFamily="34" charset="-128"/>
                        </a:rPr>
                        <a:t>: &lt; 2.2e-16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96405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838200" y="655320"/>
            <a:ext cx="8839200" cy="838200"/>
          </a:xfrm>
        </p:spPr>
        <p:txBody>
          <a:bodyPr/>
          <a:lstStyle/>
          <a:p>
            <a:r>
              <a:rPr lang="en-US" altLang="en-US" dirty="0">
                <a:ea typeface="ＭＳ Ｐゴシック" pitchFamily="34" charset="-128"/>
              </a:rPr>
              <a:t>WC vs. Sqrt AT</a:t>
            </a:r>
          </a:p>
        </p:txBody>
      </p:sp>
      <p:pic>
        <p:nvPicPr>
          <p:cNvPr id="4096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969" y="1493520"/>
            <a:ext cx="9144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320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776068" y="647114"/>
            <a:ext cx="8839200" cy="838200"/>
          </a:xfrm>
        </p:spPr>
        <p:txBody>
          <a:bodyPr/>
          <a:lstStyle/>
          <a:p>
            <a:r>
              <a:rPr lang="en-US" altLang="en-US" dirty="0">
                <a:ea typeface="ＭＳ Ｐゴシック" pitchFamily="34" charset="-128"/>
              </a:rPr>
              <a:t>WC vs. log(AT)</a:t>
            </a:r>
          </a:p>
        </p:txBody>
      </p:sp>
      <p:pic>
        <p:nvPicPr>
          <p:cNvPr id="4198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452" r="452"/>
          <a:stretch>
            <a:fillRect/>
          </a:stretch>
        </p:blipFill>
        <p:spPr>
          <a:xfrm>
            <a:off x="1615440" y="1485314"/>
            <a:ext cx="8229600" cy="4906963"/>
          </a:xfrm>
        </p:spPr>
      </p:pic>
    </p:spTree>
    <p:extLst>
      <p:ext uri="{BB962C8B-B14F-4D97-AF65-F5344CB8AC3E}">
        <p14:creationId xmlns:p14="http://schemas.microsoft.com/office/powerpoint/2010/main" val="7817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593187" y="505265"/>
            <a:ext cx="8839200" cy="838200"/>
          </a:xfrm>
        </p:spPr>
        <p:txBody>
          <a:bodyPr/>
          <a:lstStyle/>
          <a:p>
            <a:r>
              <a:rPr lang="en-US" altLang="en-US" dirty="0">
                <a:ea typeface="ＭＳ Ｐゴシック" pitchFamily="34" charset="-128"/>
              </a:rPr>
              <a:t>The Regressions</a:t>
            </a:r>
          </a:p>
        </p:txBody>
      </p:sp>
      <p:graphicFrame>
        <p:nvGraphicFramePr>
          <p:cNvPr id="6" name="Table 5"/>
          <p:cNvGraphicFramePr>
            <a:graphicFrameLocks noGrp="1"/>
          </p:cNvGraphicFramePr>
          <p:nvPr>
            <p:extLst>
              <p:ext uri="{D42A27DB-BD31-4B8C-83A1-F6EECF244321}">
                <p14:modId xmlns:p14="http://schemas.microsoft.com/office/powerpoint/2010/main" val="3723433640"/>
              </p:ext>
            </p:extLst>
          </p:nvPr>
        </p:nvGraphicFramePr>
        <p:xfrm>
          <a:off x="669386" y="1746994"/>
          <a:ext cx="7010400" cy="190500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tblGrid>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a:ln>
                            <a:noFill/>
                          </a:ln>
                          <a:solidFill>
                            <a:srgbClr val="000000"/>
                          </a:solidFill>
                          <a:effectLst/>
                          <a:latin typeface="Calibri" pitchFamily="34" charset="0"/>
                          <a:ea typeface="ＭＳ Ｐゴシック" pitchFamily="34" charset="-128"/>
                        </a:rPr>
                        <a:t>t-value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-6.8984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1.03576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-6.66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1.22E-09</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0.18031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0.01115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16.17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&lt; 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Residual standard error: 1.571 on 107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Multiple R-squared:  0.7096, Adjusted R-squared:  0.7069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F-statistic: 261.5 on 1 and 107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7845596"/>
              </p:ext>
            </p:extLst>
          </p:nvPr>
        </p:nvGraphicFramePr>
        <p:xfrm>
          <a:off x="669386" y="4202112"/>
          <a:ext cx="7010400" cy="2209800"/>
        </p:xfrm>
        <a:graphic>
          <a:graphicData uri="http://schemas.openxmlformats.org/drawingml/2006/table">
            <a:tbl>
              <a:tblPr/>
              <a:tblGrid>
                <a:gridCol w="1168400">
                  <a:extLst>
                    <a:ext uri="{9D8B030D-6E8A-4147-A177-3AD203B41FA5}">
                      <a16:colId xmlns:a16="http://schemas.microsoft.com/office/drawing/2014/main" val="20000"/>
                    </a:ext>
                  </a:extLst>
                </a:gridCol>
                <a:gridCol w="1168400">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68400">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1168400">
                  <a:extLst>
                    <a:ext uri="{9D8B030D-6E8A-4147-A177-3AD203B41FA5}">
                      <a16:colId xmlns:a16="http://schemas.microsoft.com/office/drawing/2014/main" val="20005"/>
                    </a:ext>
                  </a:extLst>
                </a:gridCol>
              </a:tblGrid>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a:ln>
                            <a:noFill/>
                          </a:ln>
                          <a:solidFill>
                            <a:srgbClr val="000000"/>
                          </a:solidFill>
                          <a:effectLst/>
                          <a:latin typeface="Calibri" pitchFamily="34" charset="0"/>
                          <a:ea typeface="ＭＳ Ｐゴシック" pitchFamily="34" charset="-128"/>
                        </a:rPr>
                        <a:t>t 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0.741021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0.232628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3.185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0.00189</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0.040252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0.002504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16.073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&lt; 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Residual standard error: 0.3529 on 107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Multiple R-squared:  0.7071, Adjusted R-squared:  0.7044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F-statistic: 258.3 on 1 and 107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3102" name="TextBox 7"/>
          <p:cNvSpPr txBox="1">
            <a:spLocks noChangeArrowheads="1"/>
          </p:cNvSpPr>
          <p:nvPr/>
        </p:nvSpPr>
        <p:spPr bwMode="auto">
          <a:xfrm>
            <a:off x="593187" y="3736809"/>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Log(AT)~Waist</a:t>
            </a:r>
          </a:p>
        </p:txBody>
      </p:sp>
      <p:sp>
        <p:nvSpPr>
          <p:cNvPr id="43103" name="Rectangle 8"/>
          <p:cNvSpPr>
            <a:spLocks noChangeArrowheads="1"/>
          </p:cNvSpPr>
          <p:nvPr/>
        </p:nvSpPr>
        <p:spPr bwMode="auto">
          <a:xfrm>
            <a:off x="593186" y="1279524"/>
            <a:ext cx="170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sqrt(AT)~Waist</a:t>
            </a:r>
          </a:p>
        </p:txBody>
      </p:sp>
    </p:spTree>
    <p:extLst>
      <p:ext uri="{BB962C8B-B14F-4D97-AF65-F5344CB8AC3E}">
        <p14:creationId xmlns:p14="http://schemas.microsoft.com/office/powerpoint/2010/main" val="398388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634210"/>
            <a:ext cx="8839200" cy="838200"/>
          </a:xfrm>
        </p:spPr>
        <p:txBody>
          <a:bodyPr/>
          <a:lstStyle/>
          <a:p>
            <a:r>
              <a:rPr lang="en-US" altLang="en-US" dirty="0">
                <a:ea typeface="ＭＳ Ｐゴシック" pitchFamily="34" charset="-128"/>
              </a:rPr>
              <a:t>Regression</a:t>
            </a:r>
          </a:p>
        </p:txBody>
      </p:sp>
      <p:sp>
        <p:nvSpPr>
          <p:cNvPr id="44036" name="TextBox 5"/>
          <p:cNvSpPr txBox="1">
            <a:spLocks noChangeArrowheads="1"/>
          </p:cNvSpPr>
          <p:nvPr/>
        </p:nvSpPr>
        <p:spPr bwMode="auto">
          <a:xfrm>
            <a:off x="5291139" y="5819775"/>
            <a:ext cx="185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a:solidFill>
                <a:prstClr val="black"/>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144381611"/>
              </p:ext>
            </p:extLst>
          </p:nvPr>
        </p:nvGraphicFramePr>
        <p:xfrm>
          <a:off x="2209800" y="2551534"/>
          <a:ext cx="6705600" cy="2671767"/>
        </p:xfrm>
        <a:graphic>
          <a:graphicData uri="http://schemas.openxmlformats.org/drawingml/2006/table">
            <a:tbl>
              <a:tblPr/>
              <a:tblGrid>
                <a:gridCol w="1117600">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117600">
                  <a:extLst>
                    <a:ext uri="{9D8B030D-6E8A-4147-A177-3AD203B41FA5}">
                      <a16:colId xmlns:a16="http://schemas.microsoft.com/office/drawing/2014/main" val="20002"/>
                    </a:ext>
                  </a:extLst>
                </a:gridCol>
                <a:gridCol w="1117600">
                  <a:extLst>
                    <a:ext uri="{9D8B030D-6E8A-4147-A177-3AD203B41FA5}">
                      <a16:colId xmlns:a16="http://schemas.microsoft.com/office/drawing/2014/main" val="20003"/>
                    </a:ext>
                  </a:extLst>
                </a:gridCol>
                <a:gridCol w="1117600">
                  <a:extLst>
                    <a:ext uri="{9D8B030D-6E8A-4147-A177-3AD203B41FA5}">
                      <a16:colId xmlns:a16="http://schemas.microsoft.com/office/drawing/2014/main" val="20004"/>
                    </a:ext>
                  </a:extLst>
                </a:gridCol>
                <a:gridCol w="1117600">
                  <a:extLst>
                    <a:ext uri="{9D8B030D-6E8A-4147-A177-3AD203B41FA5}">
                      <a16:colId xmlns:a16="http://schemas.microsoft.com/office/drawing/2014/main" val="20005"/>
                    </a:ext>
                  </a:extLst>
                </a:gridCol>
              </a:tblGrid>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a:ln>
                            <a:noFill/>
                          </a:ln>
                          <a:solidFill>
                            <a:srgbClr val="000000"/>
                          </a:solidFill>
                          <a:effectLst/>
                          <a:latin typeface="Calibri" pitchFamily="34" charset="0"/>
                          <a:ea typeface="ＭＳ Ｐゴシック" pitchFamily="34" charset="-128"/>
                        </a:rPr>
                        <a:t>t 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-7.8240714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1.4729616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-5.312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6.03E-07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0.2288644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0.0322008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7.107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1.43E-10</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a:ln>
                            <a:noFill/>
                          </a:ln>
                          <a:solidFill>
                            <a:srgbClr val="000000"/>
                          </a:solidFill>
                          <a:effectLst/>
                          <a:latin typeface="Calibri" pitchFamily="34" charset="0"/>
                          <a:ea typeface="ＭＳ Ｐゴシック" pitchFamily="34" charset="-128"/>
                        </a:rPr>
                        <a:t>waist.sqr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-0.0010163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0.0001731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-5.871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5.03E-08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Residual standard error: 0.308 on 106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rgbClr val="000000"/>
                          </a:solidFill>
                          <a:effectLst/>
                          <a:latin typeface="Calibri" pitchFamily="34" charset="0"/>
                          <a:ea typeface="ＭＳ Ｐゴシック" pitchFamily="34" charset="-128"/>
                        </a:rPr>
                        <a:t>Multiple R-squared:  0.779, Adjusted R-squared:  0.7748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Calibri" pitchFamily="34" charset="0"/>
                          <a:ea typeface="ＭＳ Ｐゴシック" pitchFamily="34" charset="-128"/>
                        </a:rPr>
                        <a:t>F-statistic: 186.8 on 2 and 106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bl>
          </a:graphicData>
        </a:graphic>
      </p:graphicFrame>
      <p:sp>
        <p:nvSpPr>
          <p:cNvPr id="44089" name="TextBox 8"/>
          <p:cNvSpPr txBox="1">
            <a:spLocks noChangeArrowheads="1"/>
          </p:cNvSpPr>
          <p:nvPr/>
        </p:nvSpPr>
        <p:spPr bwMode="auto">
          <a:xfrm>
            <a:off x="2209800" y="1571625"/>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Log(AT)~Waist + Waist^2</a:t>
            </a:r>
          </a:p>
        </p:txBody>
      </p:sp>
    </p:spTree>
    <p:extLst>
      <p:ext uri="{BB962C8B-B14F-4D97-AF65-F5344CB8AC3E}">
        <p14:creationId xmlns:p14="http://schemas.microsoft.com/office/powerpoint/2010/main" val="200398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Datasets</a:t>
            </a:r>
          </a:p>
        </p:txBody>
      </p:sp>
      <p:sp>
        <p:nvSpPr>
          <p:cNvPr id="3" name="Content Placeholder 2"/>
          <p:cNvSpPr>
            <a:spLocks noGrp="1"/>
          </p:cNvSpPr>
          <p:nvPr>
            <p:ph idx="1"/>
          </p:nvPr>
        </p:nvSpPr>
        <p:spPr/>
        <p:txBody>
          <a:bodyPr/>
          <a:lstStyle/>
          <a:p>
            <a:r>
              <a:rPr lang="en-US" dirty="0"/>
              <a:t>Data and Story Library(DSAL) is one of the most interesting sites which is contains lot of data files and stories</a:t>
            </a:r>
          </a:p>
          <a:p>
            <a:r>
              <a:rPr lang="en-US" dirty="0">
                <a:hlinkClick r:id="rId2"/>
              </a:rPr>
              <a:t>http://lib.stat.cmu.edu/DASL/</a:t>
            </a:r>
            <a:endParaRPr lang="en-US" dirty="0"/>
          </a:p>
          <a:p>
            <a:r>
              <a:rPr lang="en-US" dirty="0">
                <a:hlinkClick r:id="rId3"/>
              </a:rPr>
              <a:t>https://www.umass.edu/statdata/</a:t>
            </a:r>
            <a:endParaRPr lang="en-US" dirty="0"/>
          </a:p>
        </p:txBody>
      </p:sp>
    </p:spTree>
    <p:extLst>
      <p:ext uri="{BB962C8B-B14F-4D97-AF65-F5344CB8AC3E}">
        <p14:creationId xmlns:p14="http://schemas.microsoft.com/office/powerpoint/2010/main" val="828251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8200" y="654051"/>
            <a:ext cx="8839200" cy="838200"/>
          </a:xfrm>
        </p:spPr>
        <p:txBody>
          <a:bodyPr>
            <a:noAutofit/>
          </a:bodyPr>
          <a:lstStyle/>
          <a:p>
            <a:r>
              <a:rPr lang="en-US" altLang="en-US" sz="3200" dirty="0">
                <a:ea typeface="ＭＳ Ｐゴシック" pitchFamily="34" charset="-128"/>
              </a:rPr>
              <a:t>Regression With &amp; without Intercept: </a:t>
            </a:r>
            <a:br>
              <a:rPr lang="en-US" altLang="en-US" sz="3200" dirty="0">
                <a:ea typeface="ＭＳ Ｐゴシック" pitchFamily="34" charset="-128"/>
              </a:rPr>
            </a:br>
            <a:r>
              <a:rPr lang="en-US" altLang="en-US" sz="3200" dirty="0">
                <a:ea typeface="ＭＳ Ｐゴシック" pitchFamily="34" charset="-128"/>
              </a:rPr>
              <a:t>The AT-WC Data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92251"/>
            <a:ext cx="9144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8714349" y="1503974"/>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R-</a:t>
            </a:r>
            <a:r>
              <a:rPr lang="en-US" altLang="en-US" dirty="0" err="1">
                <a:solidFill>
                  <a:prstClr val="black"/>
                </a:solidFill>
              </a:rPr>
              <a:t>Sq</a:t>
            </a:r>
            <a:r>
              <a:rPr lang="en-US" altLang="en-US" dirty="0">
                <a:solidFill>
                  <a:prstClr val="black"/>
                </a:solidFill>
              </a:rPr>
              <a:t>: 0.67</a:t>
            </a:r>
          </a:p>
        </p:txBody>
      </p:sp>
      <p:sp>
        <p:nvSpPr>
          <p:cNvPr id="9" name="TextBox 8"/>
          <p:cNvSpPr txBox="1">
            <a:spLocks noChangeArrowheads="1"/>
          </p:cNvSpPr>
          <p:nvPr/>
        </p:nvSpPr>
        <p:spPr bwMode="auto">
          <a:xfrm>
            <a:off x="8628184" y="4093090"/>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R-</a:t>
            </a:r>
            <a:r>
              <a:rPr lang="en-US" altLang="en-US" dirty="0" err="1">
                <a:solidFill>
                  <a:prstClr val="black"/>
                </a:solidFill>
              </a:rPr>
              <a:t>Sq</a:t>
            </a:r>
            <a:r>
              <a:rPr lang="en-US" altLang="en-US" dirty="0">
                <a:solidFill>
                  <a:prstClr val="black"/>
                </a:solidFill>
              </a:rPr>
              <a:t>: 0.85</a:t>
            </a:r>
          </a:p>
        </p:txBody>
      </p:sp>
    </p:spTree>
    <p:extLst>
      <p:ext uri="{BB962C8B-B14F-4D97-AF65-F5344CB8AC3E}">
        <p14:creationId xmlns:p14="http://schemas.microsoft.com/office/powerpoint/2010/main" val="196153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2076000"/>
            <a:ext cx="5126736" cy="2550551"/>
          </a:xfrm>
          <a:prstGeom prst="rect">
            <a:avLst/>
          </a:prstGeom>
        </p:spPr>
      </p:pic>
      <p:sp>
        <p:nvSpPr>
          <p:cNvPr id="2" name="Title 1"/>
          <p:cNvSpPr>
            <a:spLocks noGrp="1"/>
          </p:cNvSpPr>
          <p:nvPr>
            <p:ph type="title"/>
          </p:nvPr>
        </p:nvSpPr>
        <p:spPr>
          <a:xfrm>
            <a:off x="6392598" y="640263"/>
            <a:ext cx="5221266" cy="1344975"/>
          </a:xfrm>
        </p:spPr>
        <p:txBody>
          <a:bodyPr>
            <a:normAutofit/>
          </a:bodyPr>
          <a:lstStyle/>
          <a:p>
            <a:pPr algn="ctr"/>
            <a:r>
              <a:rPr lang="en-US" sz="4000"/>
              <a:t>Multiple Linear Regression</a:t>
            </a:r>
          </a:p>
        </p:txBody>
      </p:sp>
      <p:sp>
        <p:nvSpPr>
          <p:cNvPr id="3" name="Content Placeholder 2"/>
          <p:cNvSpPr>
            <a:spLocks noGrp="1"/>
          </p:cNvSpPr>
          <p:nvPr>
            <p:ph idx="1"/>
          </p:nvPr>
        </p:nvSpPr>
        <p:spPr>
          <a:xfrm>
            <a:off x="6391903" y="2121763"/>
            <a:ext cx="5235490" cy="3773010"/>
          </a:xfrm>
        </p:spPr>
        <p:txBody>
          <a:bodyPr>
            <a:normAutofit/>
          </a:bodyPr>
          <a:lstStyle/>
          <a:p>
            <a:r>
              <a:rPr lang="en-US" sz="2000" dirty="0"/>
              <a:t>What is MLR and how it is different from SLR</a:t>
            </a:r>
          </a:p>
          <a:p>
            <a:r>
              <a:rPr lang="en-US" sz="2000" dirty="0"/>
              <a:t>Parameter Estimation</a:t>
            </a:r>
          </a:p>
          <a:p>
            <a:r>
              <a:rPr lang="en-US" sz="2000" dirty="0"/>
              <a:t>Interpretation of Regression Coefficients</a:t>
            </a:r>
          </a:p>
          <a:p>
            <a:r>
              <a:rPr lang="en-US" sz="2000" dirty="0"/>
              <a:t>Regression coefficients is also called partial regression coefficient because it represents the contribution of corresponding Xi variable to the response Y after it has been adjusted for the other predictor variables</a:t>
            </a:r>
          </a:p>
          <a:p>
            <a:endParaRPr lang="en-US" sz="2000" dirty="0"/>
          </a:p>
          <a:p>
            <a:endParaRPr lang="en-US" sz="2000" dirty="0"/>
          </a:p>
        </p:txBody>
      </p:sp>
    </p:spTree>
    <p:extLst>
      <p:ext uri="{BB962C8B-B14F-4D97-AF65-F5344CB8AC3E}">
        <p14:creationId xmlns:p14="http://schemas.microsoft.com/office/powerpoint/2010/main" val="27783122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a:xfrm>
            <a:off x="838200" y="1690688"/>
            <a:ext cx="9881382" cy="3571875"/>
          </a:xfrm>
        </p:spPr>
        <p:txBody>
          <a:bodyPr>
            <a:normAutofit/>
          </a:bodyPr>
          <a:lstStyle/>
          <a:p>
            <a:r>
              <a:rPr lang="en-US" sz="2400" dirty="0"/>
              <a:t>Centering</a:t>
            </a:r>
          </a:p>
          <a:p>
            <a:pPr lvl="1"/>
            <a:r>
              <a:rPr lang="en-US" dirty="0"/>
              <a:t>Centered variable is obtained by subtracting from each observation the mean of all observations</a:t>
            </a:r>
          </a:p>
          <a:p>
            <a:r>
              <a:rPr lang="en-US" sz="2400" dirty="0"/>
              <a:t>Scaling</a:t>
            </a:r>
          </a:p>
          <a:p>
            <a:pPr lvl="1"/>
            <a:r>
              <a:rPr lang="en-US" dirty="0"/>
              <a:t>Unit length scaling</a:t>
            </a:r>
          </a:p>
          <a:p>
            <a:pPr lvl="1"/>
            <a:r>
              <a:rPr lang="en-US" dirty="0"/>
              <a:t>Standardizing</a:t>
            </a:r>
          </a:p>
          <a:p>
            <a:r>
              <a:rPr lang="en-US" sz="2400" dirty="0"/>
              <a:t>Note </a:t>
            </a:r>
            <a:r>
              <a:rPr lang="mr-IN" sz="2400" dirty="0"/>
              <a:t>–</a:t>
            </a:r>
            <a:r>
              <a:rPr lang="en-US" sz="2400" dirty="0"/>
              <a:t> Standardized variables of Y and X have means zero and unit std. deviation. So correlations are not affected by centering/scaling</a:t>
            </a:r>
          </a:p>
          <a:p>
            <a:pPr lvl="1"/>
            <a:endParaRPr lang="en-US" dirty="0"/>
          </a:p>
        </p:txBody>
      </p:sp>
    </p:spTree>
    <p:extLst>
      <p:ext uri="{BB962C8B-B14F-4D97-AF65-F5344CB8AC3E}">
        <p14:creationId xmlns:p14="http://schemas.microsoft.com/office/powerpoint/2010/main" val="1479586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a:t>Multiple Linear Regression</a:t>
            </a:r>
          </a:p>
        </p:txBody>
      </p:sp>
      <p:sp>
        <p:nvSpPr>
          <p:cNvPr id="3" name="Content Placeholder 2"/>
          <p:cNvSpPr>
            <a:spLocks noGrp="1"/>
          </p:cNvSpPr>
          <p:nvPr>
            <p:ph idx="1"/>
          </p:nvPr>
        </p:nvSpPr>
        <p:spPr/>
        <p:txBody>
          <a:bodyPr/>
          <a:lstStyle/>
          <a:p>
            <a:r>
              <a:rPr lang="en-US" dirty="0"/>
              <a:t>Multiple Correlation coefficient = √R-square</a:t>
            </a:r>
          </a:p>
          <a:p>
            <a:endParaRPr lang="en-US" dirty="0"/>
          </a:p>
          <a:p>
            <a:r>
              <a:rPr lang="en-US" dirty="0"/>
              <a:t>Adjusted R-square is metric tries to adjust for the unequal number of variables in different models</a:t>
            </a:r>
          </a:p>
        </p:txBody>
      </p:sp>
    </p:spTree>
    <p:extLst>
      <p:ext uri="{BB962C8B-B14F-4D97-AF65-F5344CB8AC3E}">
        <p14:creationId xmlns:p14="http://schemas.microsoft.com/office/powerpoint/2010/main" val="205678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537" y="4964862"/>
            <a:ext cx="4313663" cy="70097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537" y="2459932"/>
            <a:ext cx="4313663" cy="88430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dirty="0"/>
              <a:t>Multiple Linear Regression</a:t>
            </a:r>
          </a:p>
        </p:txBody>
      </p:sp>
      <p:sp>
        <p:nvSpPr>
          <p:cNvPr id="3" name="Content Placeholder 2"/>
          <p:cNvSpPr>
            <a:spLocks noGrp="1"/>
          </p:cNvSpPr>
          <p:nvPr>
            <p:ph idx="1"/>
          </p:nvPr>
        </p:nvSpPr>
        <p:spPr>
          <a:xfrm>
            <a:off x="838200" y="1690688"/>
            <a:ext cx="5956300" cy="4710111"/>
          </a:xfrm>
        </p:spPr>
        <p:txBody>
          <a:bodyPr>
            <a:normAutofit fontScale="92500" lnSpcReduction="10000"/>
          </a:bodyPr>
          <a:lstStyle/>
          <a:p>
            <a:r>
              <a:rPr lang="en-US" sz="2000" dirty="0"/>
              <a:t>Tests of Hypothesis in a Linear Model</a:t>
            </a:r>
          </a:p>
          <a:p>
            <a:pPr lvl="1"/>
            <a:r>
              <a:rPr lang="en-US" sz="2000" dirty="0"/>
              <a:t>All the regression coefficients associated with the predictor variables are zero</a:t>
            </a:r>
          </a:p>
          <a:p>
            <a:pPr lvl="1"/>
            <a:r>
              <a:rPr lang="en-US" sz="2000" dirty="0"/>
              <a:t>Some of the regression coefficients are zero</a:t>
            </a:r>
          </a:p>
          <a:p>
            <a:pPr lvl="1"/>
            <a:r>
              <a:rPr lang="en-US" sz="2000" dirty="0"/>
              <a:t>Some of the regression coefficients are equal to each other</a:t>
            </a:r>
          </a:p>
          <a:p>
            <a:pPr lvl="1"/>
            <a:r>
              <a:rPr lang="en-US" sz="2000" dirty="0"/>
              <a:t>The regression parameters satisfy certain specified constraints</a:t>
            </a:r>
          </a:p>
          <a:p>
            <a:r>
              <a:rPr lang="en-US" sz="2000" dirty="0"/>
              <a:t>F-Test can be used for testing all the hypothesis</a:t>
            </a:r>
          </a:p>
          <a:p>
            <a:r>
              <a:rPr lang="en-US" sz="2000" dirty="0"/>
              <a:t>Note - A particular case is when none of the t-values for testing the regression coefficients are significant, but the F-test is significant. This implies that although none of the variables individually have have significant explanatory power, entire set of variables taken together explain a significant part of the variation in the dependent variable. This is related to multicollinearity which we will discuss later</a:t>
            </a:r>
          </a:p>
        </p:txBody>
      </p:sp>
    </p:spTree>
    <p:extLst>
      <p:ext uri="{BB962C8B-B14F-4D97-AF65-F5344CB8AC3E}">
        <p14:creationId xmlns:p14="http://schemas.microsoft.com/office/powerpoint/2010/main" val="36387554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endParaRPr lang="en-US" dirty="0"/>
          </a:p>
          <a:p>
            <a:r>
              <a:rPr lang="en-US" dirty="0"/>
              <a:t>Predictions</a:t>
            </a:r>
          </a:p>
        </p:txBody>
      </p:sp>
    </p:spTree>
    <p:extLst>
      <p:ext uri="{BB962C8B-B14F-4D97-AF65-F5344CB8AC3E}">
        <p14:creationId xmlns:p14="http://schemas.microsoft.com/office/powerpoint/2010/main" val="9024911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endParaRPr lang="en-US" dirty="0"/>
          </a:p>
          <a:p>
            <a:r>
              <a:rPr lang="en-US" dirty="0"/>
              <a:t>Matrix Notation</a:t>
            </a:r>
          </a:p>
        </p:txBody>
      </p:sp>
    </p:spTree>
    <p:extLst>
      <p:ext uri="{BB962C8B-B14F-4D97-AF65-F5344CB8AC3E}">
        <p14:creationId xmlns:p14="http://schemas.microsoft.com/office/powerpoint/2010/main" val="1650475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Regression Assumptions (</a:t>
            </a:r>
            <a:r>
              <a:rPr lang="en-US" sz="1200" dirty="0"/>
              <a:t>Diagnostics(http://</a:t>
            </a:r>
            <a:r>
              <a:rPr lang="en-US" sz="1200" dirty="0" err="1"/>
              <a:t>www.statmethods.net</a:t>
            </a:r>
            <a:r>
              <a:rPr lang="en-US" sz="1200" dirty="0"/>
              <a:t>/stats/</a:t>
            </a:r>
            <a:r>
              <a:rPr lang="en-US" sz="1200" dirty="0" err="1"/>
              <a:t>rdiagnostics.html</a:t>
            </a:r>
            <a:r>
              <a:rPr lang="en-US" dirty="0"/>
              <a:t>)</a:t>
            </a:r>
          </a:p>
        </p:txBody>
      </p:sp>
      <p:sp>
        <p:nvSpPr>
          <p:cNvPr id="3" name="Content Placeholder 2"/>
          <p:cNvSpPr>
            <a:spLocks noGrp="1"/>
          </p:cNvSpPr>
          <p:nvPr>
            <p:ph idx="1"/>
          </p:nvPr>
        </p:nvSpPr>
        <p:spPr/>
        <p:txBody>
          <a:bodyPr/>
          <a:lstStyle/>
          <a:p>
            <a:r>
              <a:rPr lang="en-US" dirty="0"/>
              <a:t>Assumptions about the form of the model - Linearity</a:t>
            </a:r>
          </a:p>
          <a:p>
            <a:r>
              <a:rPr lang="en-US" dirty="0"/>
              <a:t>Assumptions about the errors </a:t>
            </a:r>
            <a:r>
              <a:rPr lang="mr-IN" dirty="0"/>
              <a:t>–</a:t>
            </a:r>
            <a:r>
              <a:rPr lang="en-US" dirty="0"/>
              <a:t> Normality of the residuals</a:t>
            </a:r>
          </a:p>
          <a:p>
            <a:r>
              <a:rPr lang="en-US" dirty="0"/>
              <a:t>Assumptions about the predictors - Multicollinearity</a:t>
            </a:r>
          </a:p>
          <a:p>
            <a:r>
              <a:rPr lang="en-US" b="1" dirty="0"/>
              <a:t>Non-constant Error Variance</a:t>
            </a:r>
            <a:r>
              <a:rPr lang="en-US" dirty="0"/>
              <a:t> </a:t>
            </a:r>
            <a:r>
              <a:rPr lang="mr-IN" dirty="0"/>
              <a:t>–</a:t>
            </a:r>
            <a:r>
              <a:rPr lang="en-US" dirty="0"/>
              <a:t> </a:t>
            </a:r>
            <a:r>
              <a:rPr lang="en-US" u="sng" dirty="0"/>
              <a:t>Homoscedasticity</a:t>
            </a:r>
          </a:p>
          <a:p>
            <a:r>
              <a:rPr lang="en-US" dirty="0"/>
              <a:t>Outliers</a:t>
            </a:r>
          </a:p>
          <a:p>
            <a:r>
              <a:rPr lang="en-US" dirty="0"/>
              <a:t>Influential observations</a:t>
            </a:r>
          </a:p>
          <a:p>
            <a:r>
              <a:rPr lang="en-US" b="1" dirty="0"/>
              <a:t>Non-independence of Errors - </a:t>
            </a:r>
            <a:r>
              <a:rPr lang="en-US" dirty="0"/>
              <a:t>Autocorrelation</a:t>
            </a:r>
          </a:p>
          <a:p>
            <a:endParaRPr lang="en-US" dirty="0"/>
          </a:p>
          <a:p>
            <a:endParaRPr lang="en-US" dirty="0"/>
          </a:p>
        </p:txBody>
      </p:sp>
    </p:spTree>
    <p:extLst>
      <p:ext uri="{BB962C8B-B14F-4D97-AF65-F5344CB8AC3E}">
        <p14:creationId xmlns:p14="http://schemas.microsoft.com/office/powerpoint/2010/main" val="132111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2"/>
          <a:stretch>
            <a:fillRect/>
          </a:stretch>
        </p:blipFill>
        <p:spPr>
          <a:xfrm>
            <a:off x="4061860" y="1123527"/>
            <a:ext cx="6139733" cy="4604800"/>
          </a:xfrm>
          <a:prstGeom prst="rect">
            <a:avLst/>
          </a:prstGeom>
        </p:spPr>
      </p:pic>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2913854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742950"/>
            <a:ext cx="9144000" cy="6115050"/>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1570556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Regression Analysis</a:t>
            </a:r>
          </a:p>
        </p:txBody>
      </p:sp>
      <p:sp>
        <p:nvSpPr>
          <p:cNvPr id="3" name="Content Placeholder 2"/>
          <p:cNvSpPr>
            <a:spLocks noGrp="1"/>
          </p:cNvSpPr>
          <p:nvPr>
            <p:ph idx="1"/>
          </p:nvPr>
        </p:nvSpPr>
        <p:spPr/>
        <p:txBody>
          <a:bodyPr>
            <a:normAutofit/>
          </a:bodyPr>
          <a:lstStyle/>
          <a:p>
            <a:r>
              <a:rPr lang="en-US" dirty="0"/>
              <a:t>Statement of the problem</a:t>
            </a:r>
          </a:p>
          <a:p>
            <a:r>
              <a:rPr lang="en-US" dirty="0"/>
              <a:t>Selection of potentially relevant variables</a:t>
            </a:r>
          </a:p>
          <a:p>
            <a:r>
              <a:rPr lang="en-US" dirty="0"/>
              <a:t>Data collection</a:t>
            </a:r>
          </a:p>
          <a:p>
            <a:r>
              <a:rPr lang="en-US" dirty="0"/>
              <a:t>Model specification</a:t>
            </a:r>
          </a:p>
          <a:p>
            <a:r>
              <a:rPr lang="en-US" dirty="0"/>
              <a:t>Choice of fitting method</a:t>
            </a:r>
          </a:p>
          <a:p>
            <a:r>
              <a:rPr lang="en-US" dirty="0"/>
              <a:t>Model fitting</a:t>
            </a:r>
          </a:p>
          <a:p>
            <a:r>
              <a:rPr lang="en-US" dirty="0"/>
              <a:t>Model Criticism and Selection - What are the required assumptions? </a:t>
            </a:r>
          </a:p>
          <a:p>
            <a:r>
              <a:rPr lang="en-US" dirty="0"/>
              <a:t>Using the chosen model for the solution of the posed problem</a:t>
            </a:r>
          </a:p>
        </p:txBody>
      </p:sp>
    </p:spTree>
    <p:extLst>
      <p:ext uri="{BB962C8B-B14F-4D97-AF65-F5344CB8AC3E}">
        <p14:creationId xmlns:p14="http://schemas.microsoft.com/office/powerpoint/2010/main" val="241430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914400"/>
            <a:ext cx="9144000" cy="5943600"/>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938133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85824"/>
            <a:ext cx="9144000" cy="5972175"/>
          </a:xfrm>
          <a:prstGeom prst="rect">
            <a:avLst/>
          </a:prstGeom>
        </p:spPr>
      </p:pic>
      <p:sp>
        <p:nvSpPr>
          <p:cNvPr id="5" name="TextBox 4"/>
          <p:cNvSpPr txBox="1"/>
          <p:nvPr/>
        </p:nvSpPr>
        <p:spPr>
          <a:xfrm>
            <a:off x="1524000" y="200025"/>
            <a:ext cx="8620125" cy="369332"/>
          </a:xfrm>
          <a:prstGeom prst="rect">
            <a:avLst/>
          </a:prstGeom>
          <a:noFill/>
        </p:spPr>
        <p:txBody>
          <a:bodyPr wrap="square" rtlCol="0">
            <a:spAutoFit/>
          </a:bodyPr>
          <a:lstStyle/>
          <a:p>
            <a:r>
              <a:rPr lang="en-US" dirty="0"/>
              <a:t>outliers</a:t>
            </a:r>
          </a:p>
        </p:txBody>
      </p:sp>
    </p:spTree>
    <p:extLst>
      <p:ext uri="{BB962C8B-B14F-4D97-AF65-F5344CB8AC3E}">
        <p14:creationId xmlns:p14="http://schemas.microsoft.com/office/powerpoint/2010/main" val="548251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before fitting a model</a:t>
            </a:r>
          </a:p>
        </p:txBody>
      </p:sp>
      <p:sp>
        <p:nvSpPr>
          <p:cNvPr id="3" name="Content Placeholder 2"/>
          <p:cNvSpPr>
            <a:spLocks noGrp="1"/>
          </p:cNvSpPr>
          <p:nvPr>
            <p:ph idx="1"/>
          </p:nvPr>
        </p:nvSpPr>
        <p:spPr/>
        <p:txBody>
          <a:bodyPr>
            <a:normAutofit/>
          </a:bodyPr>
          <a:lstStyle/>
          <a:p>
            <a:r>
              <a:rPr lang="en-US" dirty="0"/>
              <a:t>1-D graphs</a:t>
            </a:r>
          </a:p>
          <a:p>
            <a:pPr lvl="1"/>
            <a:r>
              <a:rPr lang="en-US" dirty="0"/>
              <a:t>Histogram</a:t>
            </a:r>
          </a:p>
          <a:p>
            <a:pPr lvl="1"/>
            <a:r>
              <a:rPr lang="en-US" dirty="0"/>
              <a:t>Stem and Leaf Display</a:t>
            </a:r>
          </a:p>
          <a:p>
            <a:pPr lvl="1"/>
            <a:r>
              <a:rPr lang="en-US" dirty="0" err="1"/>
              <a:t>Dotplot</a:t>
            </a:r>
            <a:endParaRPr lang="en-US" dirty="0"/>
          </a:p>
          <a:p>
            <a:pPr lvl="1"/>
            <a:r>
              <a:rPr lang="en-US" dirty="0"/>
              <a:t>Boxplot</a:t>
            </a:r>
          </a:p>
          <a:p>
            <a:r>
              <a:rPr lang="en-US" dirty="0"/>
              <a:t>2-D graphs</a:t>
            </a:r>
          </a:p>
          <a:p>
            <a:pPr lvl="1"/>
            <a:r>
              <a:rPr lang="en-US" dirty="0"/>
              <a:t>Draftsman’s plot or plot matrix</a:t>
            </a:r>
          </a:p>
          <a:p>
            <a:pPr lvl="1"/>
            <a:endParaRPr lang="en-US" dirty="0"/>
          </a:p>
        </p:txBody>
      </p:sp>
    </p:spTree>
    <p:extLst>
      <p:ext uri="{BB962C8B-B14F-4D97-AF65-F5344CB8AC3E}">
        <p14:creationId xmlns:p14="http://schemas.microsoft.com/office/powerpoint/2010/main" val="1209688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after fitting a model</a:t>
            </a:r>
          </a:p>
        </p:txBody>
      </p:sp>
      <p:sp>
        <p:nvSpPr>
          <p:cNvPr id="3" name="Content Placeholder 2"/>
          <p:cNvSpPr>
            <a:spLocks noGrp="1"/>
          </p:cNvSpPr>
          <p:nvPr>
            <p:ph idx="1"/>
          </p:nvPr>
        </p:nvSpPr>
        <p:spPr/>
        <p:txBody>
          <a:bodyPr>
            <a:normAutofit fontScale="92500" lnSpcReduction="20000"/>
          </a:bodyPr>
          <a:lstStyle/>
          <a:p>
            <a:r>
              <a:rPr lang="en-US" dirty="0"/>
              <a:t>Linearity and Normality assumptions</a:t>
            </a:r>
          </a:p>
          <a:p>
            <a:pPr lvl="1"/>
            <a:r>
              <a:rPr lang="en-US" dirty="0"/>
              <a:t>Normal Probability plot of the standardized residuals</a:t>
            </a:r>
          </a:p>
          <a:p>
            <a:pPr lvl="1"/>
            <a:r>
              <a:rPr lang="en-US" dirty="0"/>
              <a:t>Scatter plot of standardized residuals against each of the predictor variables</a:t>
            </a:r>
          </a:p>
          <a:p>
            <a:pPr lvl="1"/>
            <a:r>
              <a:rPr lang="en-US" dirty="0"/>
              <a:t>Scatter Plot of the standardized residual versus the fitted values</a:t>
            </a:r>
          </a:p>
          <a:p>
            <a:pPr lvl="1"/>
            <a:r>
              <a:rPr lang="en-US" dirty="0"/>
              <a:t>Index Plot of the standardized residuals</a:t>
            </a:r>
          </a:p>
          <a:p>
            <a:r>
              <a:rPr lang="en-US" dirty="0"/>
              <a:t>Outlier and Influential observations</a:t>
            </a:r>
          </a:p>
          <a:p>
            <a:pPr lvl="1"/>
            <a:r>
              <a:rPr lang="en-US" dirty="0"/>
              <a:t>Cook’s distance</a:t>
            </a:r>
          </a:p>
          <a:p>
            <a:pPr lvl="1"/>
            <a:r>
              <a:rPr lang="en-US" dirty="0" err="1"/>
              <a:t>Welsch</a:t>
            </a:r>
            <a:r>
              <a:rPr lang="en-US" dirty="0"/>
              <a:t> and </a:t>
            </a:r>
            <a:r>
              <a:rPr lang="en-US" dirty="0" err="1"/>
              <a:t>Kuh</a:t>
            </a:r>
            <a:r>
              <a:rPr lang="en-US" dirty="0"/>
              <a:t> Measure</a:t>
            </a:r>
          </a:p>
          <a:p>
            <a:pPr lvl="1"/>
            <a:r>
              <a:rPr lang="en-US" dirty="0" err="1"/>
              <a:t>Hadi’s</a:t>
            </a:r>
            <a:r>
              <a:rPr lang="en-US" dirty="0"/>
              <a:t> Influence Measure</a:t>
            </a:r>
          </a:p>
          <a:p>
            <a:pPr lvl="1"/>
            <a:r>
              <a:rPr lang="en-US" dirty="0"/>
              <a:t>Potential residual plot(related to leverage-residual plot)</a:t>
            </a:r>
          </a:p>
          <a:p>
            <a:r>
              <a:rPr lang="en-US" dirty="0"/>
              <a:t>Diagnostic plots for the effect of variables</a:t>
            </a:r>
          </a:p>
          <a:p>
            <a:pPr lvl="1"/>
            <a:r>
              <a:rPr lang="en-US" dirty="0"/>
              <a:t>Added variable plot</a:t>
            </a:r>
          </a:p>
          <a:p>
            <a:pPr lvl="1"/>
            <a:r>
              <a:rPr lang="en-US" dirty="0"/>
              <a:t>Residual plus component plot</a:t>
            </a:r>
          </a:p>
          <a:p>
            <a:pPr lvl="1"/>
            <a:endParaRPr lang="en-US" dirty="0"/>
          </a:p>
        </p:txBody>
      </p:sp>
    </p:spTree>
    <p:extLst>
      <p:ext uri="{BB962C8B-B14F-4D97-AF65-F5344CB8AC3E}">
        <p14:creationId xmlns:p14="http://schemas.microsoft.com/office/powerpoint/2010/main" val="1763581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variables as predictors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6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Transformation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01655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Durbin Watson Statistic</a:t>
            </a:r>
          </a:p>
        </p:txBody>
      </p:sp>
    </p:spTree>
    <p:extLst>
      <p:ext uri="{BB962C8B-B14F-4D97-AF65-F5344CB8AC3E}">
        <p14:creationId xmlns:p14="http://schemas.microsoft.com/office/powerpoint/2010/main" val="284169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71538"/>
            <a:ext cx="9144000" cy="5986462"/>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Autocorrelation</a:t>
            </a:r>
          </a:p>
        </p:txBody>
      </p:sp>
    </p:spTree>
    <p:extLst>
      <p:ext uri="{BB962C8B-B14F-4D97-AF65-F5344CB8AC3E}">
        <p14:creationId xmlns:p14="http://schemas.microsoft.com/office/powerpoint/2010/main" val="1883465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Multi-collinearity</a:t>
            </a:r>
          </a:p>
        </p:txBody>
      </p:sp>
      <p:sp>
        <p:nvSpPr>
          <p:cNvPr id="3" name="Content Placeholder 2"/>
          <p:cNvSpPr>
            <a:spLocks noGrp="1"/>
          </p:cNvSpPr>
          <p:nvPr>
            <p:ph idx="1"/>
          </p:nvPr>
        </p:nvSpPr>
        <p:spPr/>
        <p:txBody>
          <a:bodyPr/>
          <a:lstStyle/>
          <a:p>
            <a:r>
              <a:rPr lang="en-US" dirty="0"/>
              <a:t>Detection </a:t>
            </a:r>
          </a:p>
          <a:p>
            <a:r>
              <a:rPr lang="en-US" dirty="0"/>
              <a:t>VIF</a:t>
            </a:r>
          </a:p>
          <a:p>
            <a:r>
              <a:rPr lang="en-US" dirty="0"/>
              <a:t>Principal components regression</a:t>
            </a:r>
          </a:p>
          <a:p>
            <a:r>
              <a:rPr lang="en-US" dirty="0"/>
              <a:t>Ridge regression</a:t>
            </a:r>
          </a:p>
          <a:p>
            <a:endParaRPr lang="en-US" dirty="0"/>
          </a:p>
        </p:txBody>
      </p:sp>
    </p:spTree>
    <p:extLst>
      <p:ext uri="{BB962C8B-B14F-4D97-AF65-F5344CB8AC3E}">
        <p14:creationId xmlns:p14="http://schemas.microsoft.com/office/powerpoint/2010/main" val="237813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a:t>
            </a:r>
          </a:p>
        </p:txBody>
      </p:sp>
      <p:sp>
        <p:nvSpPr>
          <p:cNvPr id="3" name="Content Placeholder 2"/>
          <p:cNvSpPr>
            <a:spLocks noGrp="1"/>
          </p:cNvSpPr>
          <p:nvPr>
            <p:ph idx="1"/>
          </p:nvPr>
        </p:nvSpPr>
        <p:spPr/>
        <p:txBody>
          <a:bodyPr/>
          <a:lstStyle/>
          <a:p>
            <a:r>
              <a:rPr lang="en-US" dirty="0"/>
              <a:t>Residual Mean square</a:t>
            </a:r>
          </a:p>
          <a:p>
            <a:r>
              <a:rPr lang="en-US" dirty="0"/>
              <a:t>Mallows </a:t>
            </a:r>
            <a:r>
              <a:rPr lang="en-US" dirty="0" err="1"/>
              <a:t>Cp</a:t>
            </a:r>
            <a:endParaRPr lang="en-US" dirty="0"/>
          </a:p>
          <a:p>
            <a:r>
              <a:rPr lang="en-US" dirty="0"/>
              <a:t>Information Criteria (AIC,BIC)</a:t>
            </a:r>
          </a:p>
          <a:p>
            <a:endParaRPr lang="en-US" dirty="0"/>
          </a:p>
        </p:txBody>
      </p:sp>
    </p:spTree>
    <p:extLst>
      <p:ext uri="{BB962C8B-B14F-4D97-AF65-F5344CB8AC3E}">
        <p14:creationId xmlns:p14="http://schemas.microsoft.com/office/powerpoint/2010/main" val="28786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Classifications of Regression Analysis</a:t>
            </a:r>
          </a:p>
        </p:txBody>
      </p:sp>
      <p:sp>
        <p:nvSpPr>
          <p:cNvPr id="3" name="Content Placeholder 2"/>
          <p:cNvSpPr>
            <a:spLocks noGrp="1"/>
          </p:cNvSpPr>
          <p:nvPr>
            <p:ph idx="1"/>
          </p:nvPr>
        </p:nvSpPr>
        <p:spPr>
          <a:xfrm>
            <a:off x="838200" y="1993900"/>
            <a:ext cx="10515600" cy="4183063"/>
          </a:xfrm>
        </p:spPr>
        <p:txBody>
          <a:bodyPr/>
          <a:lstStyle/>
          <a:p>
            <a:r>
              <a:rPr lang="en-US" dirty="0"/>
              <a:t>Univariate/Multivariate - based on quantitative response variable</a:t>
            </a:r>
          </a:p>
          <a:p>
            <a:r>
              <a:rPr lang="en-US" dirty="0"/>
              <a:t>Simple/Multiple - based on predictor variables</a:t>
            </a:r>
          </a:p>
          <a:p>
            <a:r>
              <a:rPr lang="en-US" dirty="0"/>
              <a:t>Linear/Non-Linear </a:t>
            </a:r>
            <a:r>
              <a:rPr lang="mr-IN" dirty="0"/>
              <a:t>–</a:t>
            </a:r>
            <a:r>
              <a:rPr lang="en-US" dirty="0"/>
              <a:t> relationship type between dependent and independent variables</a:t>
            </a:r>
          </a:p>
          <a:p>
            <a:r>
              <a:rPr lang="en-US" dirty="0"/>
              <a:t>ANOVA/ANCOVA </a:t>
            </a:r>
            <a:r>
              <a:rPr lang="mr-IN" dirty="0"/>
              <a:t>–</a:t>
            </a:r>
            <a:r>
              <a:rPr lang="en-US" dirty="0"/>
              <a:t> all predictors are qualitative variables</a:t>
            </a:r>
          </a:p>
          <a:p>
            <a:r>
              <a:rPr lang="en-US" dirty="0"/>
              <a:t>Logistic </a:t>
            </a:r>
            <a:r>
              <a:rPr lang="mr-IN" dirty="0"/>
              <a:t>–</a:t>
            </a:r>
            <a:r>
              <a:rPr lang="en-US" dirty="0"/>
              <a:t> if the response variable is qualitative in nature</a:t>
            </a:r>
          </a:p>
          <a:p>
            <a:r>
              <a:rPr lang="en-US" dirty="0"/>
              <a:t>Poisson </a:t>
            </a:r>
            <a:r>
              <a:rPr lang="mr-IN" dirty="0"/>
              <a:t>–</a:t>
            </a:r>
            <a:r>
              <a:rPr lang="en-US" dirty="0"/>
              <a:t> if the response variable is positive integer i.e. count data</a:t>
            </a:r>
          </a:p>
        </p:txBody>
      </p:sp>
    </p:spTree>
    <p:extLst>
      <p:ext uri="{BB962C8B-B14F-4D97-AF65-F5344CB8AC3E}">
        <p14:creationId xmlns:p14="http://schemas.microsoft.com/office/powerpoint/2010/main" val="19306125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procedures</a:t>
            </a:r>
          </a:p>
        </p:txBody>
      </p:sp>
      <p:sp>
        <p:nvSpPr>
          <p:cNvPr id="3" name="Content Placeholder 2"/>
          <p:cNvSpPr>
            <a:spLocks noGrp="1"/>
          </p:cNvSpPr>
          <p:nvPr>
            <p:ph idx="1"/>
          </p:nvPr>
        </p:nvSpPr>
        <p:spPr/>
        <p:txBody>
          <a:bodyPr/>
          <a:lstStyle/>
          <a:p>
            <a:r>
              <a:rPr lang="en-US" dirty="0"/>
              <a:t>Forward selection Procedure</a:t>
            </a:r>
          </a:p>
          <a:p>
            <a:r>
              <a:rPr lang="en-US" dirty="0"/>
              <a:t>Backward Elimination Procedure</a:t>
            </a:r>
          </a:p>
          <a:p>
            <a:r>
              <a:rPr lang="en-US" dirty="0"/>
              <a:t>Stepwise method</a:t>
            </a:r>
          </a:p>
          <a:p>
            <a:r>
              <a:rPr lang="en-US" dirty="0"/>
              <a:t>Stepwise regression presents you with a single model constructed using the p-values of the predictor variables</a:t>
            </a:r>
          </a:p>
          <a:p>
            <a:r>
              <a:rPr lang="en-US" dirty="0"/>
              <a:t>Best subsets regression assess all possible models and displays a subset along with their adjusted R-squared and Mallows' </a:t>
            </a:r>
            <a:r>
              <a:rPr lang="en-US" dirty="0" err="1"/>
              <a:t>Cp</a:t>
            </a:r>
            <a:r>
              <a:rPr lang="en-US" dirty="0"/>
              <a:t> values</a:t>
            </a:r>
          </a:p>
        </p:txBody>
      </p:sp>
    </p:spTree>
    <p:extLst>
      <p:ext uri="{BB962C8B-B14F-4D97-AF65-F5344CB8AC3E}">
        <p14:creationId xmlns:p14="http://schemas.microsoft.com/office/powerpoint/2010/main" val="20878162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procedures for model validation</a:t>
            </a:r>
          </a:p>
        </p:txBody>
      </p:sp>
      <p:sp>
        <p:nvSpPr>
          <p:cNvPr id="3" name="Content Placeholder 2"/>
          <p:cNvSpPr>
            <a:spLocks noGrp="1"/>
          </p:cNvSpPr>
          <p:nvPr>
            <p:ph idx="1"/>
          </p:nvPr>
        </p:nvSpPr>
        <p:spPr/>
        <p:txBody>
          <a:bodyPr/>
          <a:lstStyle/>
          <a:p>
            <a:r>
              <a:rPr lang="en-US" dirty="0"/>
              <a:t>Bootstrap</a:t>
            </a:r>
          </a:p>
          <a:p>
            <a:r>
              <a:rPr lang="en-US" dirty="0" err="1"/>
              <a:t>Jacknife</a:t>
            </a:r>
            <a:endParaRPr lang="en-US" dirty="0"/>
          </a:p>
          <a:p>
            <a:r>
              <a:rPr lang="en-US" dirty="0"/>
              <a:t>Cross validation</a:t>
            </a:r>
          </a:p>
          <a:p>
            <a:endParaRPr lang="en-US" dirty="0"/>
          </a:p>
        </p:txBody>
      </p:sp>
    </p:spTree>
    <p:extLst>
      <p:ext uri="{BB962C8B-B14F-4D97-AF65-F5344CB8AC3E}">
        <p14:creationId xmlns:p14="http://schemas.microsoft.com/office/powerpoint/2010/main" val="64566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 fitting regression models</a:t>
            </a:r>
          </a:p>
        </p:txBody>
      </p:sp>
      <p:sp>
        <p:nvSpPr>
          <p:cNvPr id="3" name="Content Placeholder 2"/>
          <p:cNvSpPr>
            <a:spLocks noGrp="1"/>
          </p:cNvSpPr>
          <p:nvPr>
            <p:ph idx="1"/>
          </p:nvPr>
        </p:nvSpPr>
        <p:spPr/>
        <p:txBody>
          <a:bodyPr>
            <a:normAutofit lnSpcReduction="10000"/>
          </a:bodyPr>
          <a:lstStyle/>
          <a:p>
            <a:r>
              <a:rPr lang="en-US" dirty="0"/>
              <a:t>Examine variables and variable transformations</a:t>
            </a:r>
          </a:p>
          <a:p>
            <a:r>
              <a:rPr lang="en-US" dirty="0"/>
              <a:t>Scatter plots to examine correlation/collinearity</a:t>
            </a:r>
          </a:p>
          <a:p>
            <a:r>
              <a:rPr lang="en-US" dirty="0"/>
              <a:t>Fit the full regression model</a:t>
            </a:r>
          </a:p>
          <a:p>
            <a:pPr lvl="1"/>
            <a:r>
              <a:rPr lang="en-US" dirty="0"/>
              <a:t>Linearity assumptions</a:t>
            </a:r>
          </a:p>
          <a:p>
            <a:pPr lvl="1"/>
            <a:r>
              <a:rPr lang="en-US" dirty="0"/>
              <a:t>Heteroscedasticity/Autocorrelation(particularly for time series data)</a:t>
            </a:r>
          </a:p>
          <a:p>
            <a:pPr lvl="1"/>
            <a:r>
              <a:rPr lang="en-US" dirty="0"/>
              <a:t>Outliers/high leverage points/influential points</a:t>
            </a:r>
          </a:p>
          <a:p>
            <a:r>
              <a:rPr lang="en-US" dirty="0"/>
              <a:t>Examine added variable plots, AIC/BIC criteria if new variables are added</a:t>
            </a:r>
          </a:p>
          <a:p>
            <a:r>
              <a:rPr lang="en-US" dirty="0"/>
              <a:t>Check VIF/residual plots and repeat above step</a:t>
            </a:r>
          </a:p>
          <a:p>
            <a:r>
              <a:rPr lang="en-US" dirty="0"/>
              <a:t>Validate model fit by resampling(</a:t>
            </a:r>
            <a:r>
              <a:rPr lang="en-US" dirty="0" err="1"/>
              <a:t>bootstrap,jacknife,cross</a:t>
            </a:r>
            <a:r>
              <a:rPr lang="en-US" dirty="0"/>
              <a:t> validation)</a:t>
            </a:r>
          </a:p>
        </p:txBody>
      </p:sp>
    </p:spTree>
    <p:extLst>
      <p:ext uri="{BB962C8B-B14F-4D97-AF65-F5344CB8AC3E}">
        <p14:creationId xmlns:p14="http://schemas.microsoft.com/office/powerpoint/2010/main" val="56163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77" y="2403310"/>
            <a:ext cx="4281833" cy="96341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801" y="4678653"/>
            <a:ext cx="5116410" cy="95932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dirty="0"/>
              <a:t>Covariance and Correlation Coefficient</a:t>
            </a:r>
          </a:p>
        </p:txBody>
      </p:sp>
      <p:sp>
        <p:nvSpPr>
          <p:cNvPr id="3" name="Content Placeholder 2"/>
          <p:cNvSpPr>
            <a:spLocks noGrp="1"/>
          </p:cNvSpPr>
          <p:nvPr>
            <p:ph idx="1"/>
          </p:nvPr>
        </p:nvSpPr>
        <p:spPr>
          <a:xfrm>
            <a:off x="838200" y="2015406"/>
            <a:ext cx="5097779" cy="4065986"/>
          </a:xfrm>
        </p:spPr>
        <p:txBody>
          <a:bodyPr anchor="t">
            <a:normAutofit/>
          </a:bodyPr>
          <a:lstStyle/>
          <a:p>
            <a:pPr marL="0" indent="0">
              <a:lnSpc>
                <a:spcPct val="80000"/>
              </a:lnSpc>
              <a:spcBef>
                <a:spcPts val="0"/>
              </a:spcBef>
              <a:buNone/>
            </a:pPr>
            <a:r>
              <a:rPr lang="en-US" sz="2000" b="1">
                <a:solidFill>
                  <a:schemeClr val="bg1"/>
                </a:solidFill>
              </a:rPr>
              <a:t>Covariance</a:t>
            </a:r>
            <a:r>
              <a:rPr lang="en-US" sz="2000">
                <a:solidFill>
                  <a:schemeClr val="bg1"/>
                </a:solidFill>
              </a:rPr>
              <a:t> is a measure of the degree to which two random variables (X, Y) change together. If the variables tend to show similar behavior, the covariance is positive. In the opposite case, when the greater values of one variable mainly correspond to the smaller values of the other, the covariance is negative.</a:t>
            </a:r>
          </a:p>
          <a:p>
            <a:pPr marL="0" indent="0">
              <a:lnSpc>
                <a:spcPct val="80000"/>
              </a:lnSpc>
              <a:spcBef>
                <a:spcPts val="0"/>
              </a:spcBef>
              <a:buNone/>
            </a:pPr>
            <a:r>
              <a:rPr lang="en-US" sz="2000">
                <a:solidFill>
                  <a:schemeClr val="bg1"/>
                </a:solidFill>
              </a:rPr>
              <a:t>               While the </a:t>
            </a:r>
            <a:r>
              <a:rPr lang="en-US" sz="2000" b="1">
                <a:solidFill>
                  <a:schemeClr val="bg1"/>
                </a:solidFill>
              </a:rPr>
              <a:t>correlation coefficient </a:t>
            </a:r>
            <a:r>
              <a:rPr lang="en-US" sz="2000">
                <a:solidFill>
                  <a:schemeClr val="bg1"/>
                </a:solidFill>
              </a:rPr>
              <a:t>measures a degree to which two variables are related, it only </a:t>
            </a:r>
            <a:r>
              <a:rPr lang="en-US" sz="2000" b="1">
                <a:solidFill>
                  <a:schemeClr val="bg1"/>
                </a:solidFill>
              </a:rPr>
              <a:t>measures the linear relationship </a:t>
            </a:r>
            <a:r>
              <a:rPr lang="en-US" sz="2000">
                <a:solidFill>
                  <a:schemeClr val="bg1"/>
                </a:solidFill>
              </a:rPr>
              <a:t>between the variables. Nonlinear relationships between two variables cannot be captured or expressed by the correlation coefficient.</a:t>
            </a:r>
            <a:br>
              <a:rPr lang="en-US" sz="2000">
                <a:solidFill>
                  <a:schemeClr val="bg1"/>
                </a:solidFill>
              </a:rPr>
            </a:br>
            <a:br>
              <a:rPr lang="en-US" sz="2000">
                <a:solidFill>
                  <a:schemeClr val="bg1"/>
                </a:solidFill>
              </a:rPr>
            </a:br>
            <a:endParaRPr lang="en-US" sz="2000">
              <a:solidFill>
                <a:schemeClr val="bg1"/>
              </a:solidFill>
            </a:endParaRPr>
          </a:p>
        </p:txBody>
      </p:sp>
    </p:spTree>
    <p:extLst>
      <p:ext uri="{BB962C8B-B14F-4D97-AF65-F5344CB8AC3E}">
        <p14:creationId xmlns:p14="http://schemas.microsoft.com/office/powerpoint/2010/main" val="880089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534" y="604764"/>
            <a:ext cx="9764151" cy="1058912"/>
          </a:xfrm>
        </p:spPr>
        <p:txBody>
          <a:bodyPr/>
          <a:lstStyle/>
          <a:p>
            <a:pPr>
              <a:spcBef>
                <a:spcPts val="0"/>
              </a:spcBef>
            </a:pPr>
            <a:r>
              <a:rPr lang="en-US" dirty="0"/>
              <a:t>Comparison of correlation and covariance</a:t>
            </a:r>
          </a:p>
        </p:txBody>
      </p:sp>
      <p:sp>
        <p:nvSpPr>
          <p:cNvPr id="3" name="Content Placeholder 2"/>
          <p:cNvSpPr>
            <a:spLocks noGrp="1"/>
          </p:cNvSpPr>
          <p:nvPr>
            <p:ph idx="1"/>
          </p:nvPr>
        </p:nvSpPr>
        <p:spPr>
          <a:xfrm>
            <a:off x="942534" y="1663676"/>
            <a:ext cx="10100604" cy="4617573"/>
          </a:xfrm>
        </p:spPr>
        <p:txBody>
          <a:bodyPr>
            <a:noAutofit/>
          </a:bodyPr>
          <a:lstStyle/>
          <a:p>
            <a:pPr marL="0" indent="0">
              <a:buNone/>
            </a:pPr>
            <a:r>
              <a:rPr lang="en-US" sz="2400" dirty="0"/>
              <a:t>Although both the correlation coefficient and the covariance are measures of linear association, they differ in the following ways: </a:t>
            </a:r>
          </a:p>
          <a:p>
            <a:r>
              <a:rPr lang="en-US" sz="2400" dirty="0"/>
              <a:t>Correlations coefficients are standardized. Thus, a perfect linear relationship results in a coefficient of 1.</a:t>
            </a:r>
          </a:p>
          <a:p>
            <a:r>
              <a:rPr lang="en-US" sz="2400" dirty="0"/>
              <a:t>Covariance values are not standardized. Thus, the value for a perfect linear relationship depends on the data.</a:t>
            </a:r>
          </a:p>
          <a:p>
            <a:pPr marL="0" indent="0">
              <a:buNone/>
            </a:pPr>
            <a:r>
              <a:rPr lang="en-US" sz="2400" dirty="0"/>
              <a:t>The correlation coefficient is a function of the covariance. The correlation coefficient is equal to the covariance divided by the product of the standard deviations of the variables. Therefore, a positive covariance always results in a positive correlation and a negative covariance always results in a negative correlation.</a:t>
            </a:r>
          </a:p>
          <a:p>
            <a:pPr marL="0" indent="0">
              <a:buNone/>
            </a:pPr>
            <a:br>
              <a:rPr lang="en-US" sz="2400" dirty="0"/>
            </a:br>
            <a:br>
              <a:rPr lang="en-US" sz="2400" dirty="0"/>
            </a:br>
            <a:endParaRPr lang="en-US" sz="2400" dirty="0"/>
          </a:p>
        </p:txBody>
      </p:sp>
    </p:spTree>
    <p:extLst>
      <p:ext uri="{BB962C8B-B14F-4D97-AF65-F5344CB8AC3E}">
        <p14:creationId xmlns:p14="http://schemas.microsoft.com/office/powerpoint/2010/main" val="1515430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5284936" y="1467566"/>
            <a:ext cx="5357663" cy="4450633"/>
          </a:xfrm>
          <a:prstGeom prst="rect">
            <a:avLst/>
          </a:prstGeom>
          <a:effectLst/>
        </p:spPr>
      </p:pic>
      <p:sp>
        <p:nvSpPr>
          <p:cNvPr id="2" name="Title 1"/>
          <p:cNvSpPr>
            <a:spLocks noGrp="1"/>
          </p:cNvSpPr>
          <p:nvPr>
            <p:ph type="title"/>
          </p:nvPr>
        </p:nvSpPr>
        <p:spPr>
          <a:xfrm>
            <a:off x="267287" y="629266"/>
            <a:ext cx="4048682" cy="1676603"/>
          </a:xfrm>
        </p:spPr>
        <p:txBody>
          <a:bodyPr>
            <a:normAutofit/>
          </a:bodyPr>
          <a:lstStyle/>
          <a:p>
            <a:pPr algn="ctr"/>
            <a:r>
              <a:rPr lang="en-US" sz="4000" dirty="0">
                <a:solidFill>
                  <a:schemeClr val="bg1"/>
                </a:solidFill>
              </a:rPr>
              <a:t>Non- Linear Correlation</a:t>
            </a:r>
          </a:p>
        </p:txBody>
      </p:sp>
      <p:sp>
        <p:nvSpPr>
          <p:cNvPr id="3" name="Content Placeholder 2"/>
          <p:cNvSpPr>
            <a:spLocks noGrp="1"/>
          </p:cNvSpPr>
          <p:nvPr>
            <p:ph idx="1"/>
          </p:nvPr>
        </p:nvSpPr>
        <p:spPr>
          <a:xfrm>
            <a:off x="648931" y="2438401"/>
            <a:ext cx="3667036" cy="3779520"/>
          </a:xfrm>
        </p:spPr>
        <p:txBody>
          <a:bodyPr>
            <a:normAutofit/>
          </a:bodyPr>
          <a:lstStyle/>
          <a:p>
            <a:r>
              <a:rPr lang="en-US" sz="2400" dirty="0">
                <a:solidFill>
                  <a:schemeClr val="bg1"/>
                </a:solidFill>
              </a:rPr>
              <a:t>Cor(X,Y) = 0 </a:t>
            </a:r>
            <a:r>
              <a:rPr lang="en-US" sz="2400" dirty="0" err="1">
                <a:solidFill>
                  <a:schemeClr val="bg1"/>
                </a:solidFill>
              </a:rPr>
              <a:t>doesn</a:t>
            </a:r>
            <a:r>
              <a:rPr lang="mr-IN" sz="2400" dirty="0">
                <a:solidFill>
                  <a:schemeClr val="bg1"/>
                </a:solidFill>
              </a:rPr>
              <a:t>’</a:t>
            </a:r>
            <a:r>
              <a:rPr lang="en-US" sz="2400" dirty="0">
                <a:solidFill>
                  <a:schemeClr val="bg1"/>
                </a:solidFill>
              </a:rPr>
              <a:t>t mean that X and Y are not correlated. It just means that they are not related linearly</a:t>
            </a:r>
          </a:p>
          <a:p>
            <a:endParaRPr lang="en-US" sz="2400" dirty="0">
              <a:solidFill>
                <a:schemeClr val="bg1"/>
              </a:solidFill>
            </a:endParaRPr>
          </a:p>
        </p:txBody>
      </p:sp>
    </p:spTree>
    <p:extLst>
      <p:ext uri="{BB962C8B-B14F-4D97-AF65-F5344CB8AC3E}">
        <p14:creationId xmlns:p14="http://schemas.microsoft.com/office/powerpoint/2010/main" val="3045951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TotalTime>
  <Words>3424</Words>
  <Application>Microsoft Office PowerPoint</Application>
  <PresentationFormat>Widescreen</PresentationFormat>
  <Paragraphs>940</Paragraphs>
  <Slides>62</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1" baseType="lpstr">
      <vt:lpstr>ＭＳ Ｐゴシック</vt:lpstr>
      <vt:lpstr>Arial</vt:lpstr>
      <vt:lpstr>Calibri</vt:lpstr>
      <vt:lpstr>Calibri Light</vt:lpstr>
      <vt:lpstr>Mangal</vt:lpstr>
      <vt:lpstr>Open Sans</vt:lpstr>
      <vt:lpstr>Times New Roman</vt:lpstr>
      <vt:lpstr>Office Theme</vt:lpstr>
      <vt:lpstr>Equation</vt:lpstr>
      <vt:lpstr>Regression Analysis</vt:lpstr>
      <vt:lpstr>What is Regression Analysis</vt:lpstr>
      <vt:lpstr>Applications of Regression Analysis</vt:lpstr>
      <vt:lpstr>Sample Datasets</vt:lpstr>
      <vt:lpstr>Steps in Regression Analysis</vt:lpstr>
      <vt:lpstr>Classifications of Regression Analysis</vt:lpstr>
      <vt:lpstr>Covariance and Correlation Coefficient</vt:lpstr>
      <vt:lpstr>Comparison of correlation and covariance</vt:lpstr>
      <vt:lpstr>Non- Linear Correlation</vt:lpstr>
      <vt:lpstr>Anscombe Quartet</vt:lpstr>
      <vt:lpstr>Newspaper and adipose tissue example</vt:lpstr>
      <vt:lpstr>Simple Linear Regression</vt:lpstr>
      <vt:lpstr>Difference between Regression and Correlation Analysis</vt:lpstr>
      <vt:lpstr>Simple Linear Regression</vt:lpstr>
      <vt:lpstr>PowerPoint Presentation</vt:lpstr>
      <vt:lpstr>Confidence Intervals</vt:lpstr>
      <vt:lpstr>Simple Linear Regression</vt:lpstr>
      <vt:lpstr>Quality of Fit measurement</vt:lpstr>
      <vt:lpstr>Key things to remember</vt:lpstr>
      <vt:lpstr>A newspaper owner’s Dilema</vt:lpstr>
      <vt:lpstr>What data?</vt:lpstr>
      <vt:lpstr>Bivariate Data: The Newspaper Data</vt:lpstr>
      <vt:lpstr>Dot Plot: The Newspaper data</vt:lpstr>
      <vt:lpstr>Scatter Plot: The Newspaper data</vt:lpstr>
      <vt:lpstr>Quantifying Association</vt:lpstr>
      <vt:lpstr>Which Straight Line? The Newspaper data </vt:lpstr>
      <vt:lpstr>The Best Line: Least Squares Method </vt:lpstr>
      <vt:lpstr>The Best Line: Least Squares Method </vt:lpstr>
      <vt:lpstr>Simple Linear Regression: The Newspaper data</vt:lpstr>
      <vt:lpstr>Simple Linear Regression: Estimation &amp; Prediction</vt:lpstr>
      <vt:lpstr>Bivariate Data: The Waist Circumference – Adipose Tissue data</vt:lpstr>
      <vt:lpstr>Bivariate Data: The Waist Circumference – Adipose Tissue data </vt:lpstr>
      <vt:lpstr>Dot Plot: The Waist Circumference – Adipose Tissue data</vt:lpstr>
      <vt:lpstr>Scatter Plot: The Waist Circumference – Adipose Tissue data</vt:lpstr>
      <vt:lpstr>PowerPoint Presentation</vt:lpstr>
      <vt:lpstr>WC vs. Sqrt AT</vt:lpstr>
      <vt:lpstr>WC vs. log(AT)</vt:lpstr>
      <vt:lpstr>The Regressions</vt:lpstr>
      <vt:lpstr>Regression</vt:lpstr>
      <vt:lpstr>Regression With &amp; without Intercept:  The AT-WC Data</vt:lpstr>
      <vt:lpstr>Multiple Linear Regression</vt:lpstr>
      <vt:lpstr>Multiple Linear Regression</vt:lpstr>
      <vt:lpstr>Multiple Linear Regression</vt:lpstr>
      <vt:lpstr>Multiple Linear Regression</vt:lpstr>
      <vt:lpstr>Multiple Linear Regression</vt:lpstr>
      <vt:lpstr>Multiple Linear Regression</vt:lpstr>
      <vt:lpstr>Regression Assumptions (Diagnostics(http://www.statmethods.net/stats/rdiagnostics.html)</vt:lpstr>
      <vt:lpstr>PowerPoint Presentation</vt:lpstr>
      <vt:lpstr>PowerPoint Presentation</vt:lpstr>
      <vt:lpstr>PowerPoint Presentation</vt:lpstr>
      <vt:lpstr>PowerPoint Presentation</vt:lpstr>
      <vt:lpstr>Graphs before fitting a model</vt:lpstr>
      <vt:lpstr>Graphs after fitting a model</vt:lpstr>
      <vt:lpstr>Qualitative variables as predictors</vt:lpstr>
      <vt:lpstr>Variables Transformation</vt:lpstr>
      <vt:lpstr>Autocorrelation</vt:lpstr>
      <vt:lpstr>PowerPoint Presentation</vt:lpstr>
      <vt:lpstr>Multi-collinearity</vt:lpstr>
      <vt:lpstr>Model evaluation</vt:lpstr>
      <vt:lpstr>Variable Selection procedures</vt:lpstr>
      <vt:lpstr>Sampling procedures for model validation</vt:lpstr>
      <vt:lpstr>Summarize fitting regression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Analysis</dc:title>
  <dc:creator>Puneet Jindal</dc:creator>
  <cp:lastModifiedBy>neeru gupta</cp:lastModifiedBy>
  <cp:revision>76</cp:revision>
  <dcterms:created xsi:type="dcterms:W3CDTF">2017-02-24T03:48:52Z</dcterms:created>
  <dcterms:modified xsi:type="dcterms:W3CDTF">2017-02-26T18:02:48Z</dcterms:modified>
</cp:coreProperties>
</file>